
<file path=[Content_Types].xml><?xml version="1.0" encoding="utf-8"?>
<Types xmlns="http://schemas.openxmlformats.org/package/2006/content-types">
  <Default ContentType="application/vnd.openxmlformats-officedocument.oleObject" Extension="bin"/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x="18288000" cy="10287000"/>
  <p:notesSz cx="6858000" cy="9144000"/>
  <p:embeddedFontLst>
    <p:embeddedFont>
      <p:font typeface="Cooper Hewitt Bold" charset="1" panose="00000000000000000000"/>
      <p:regular r:id="rId22"/>
    </p:embeddedFont>
    <p:embeddedFont>
      <p:font typeface="Canva Sans Bold" charset="1" panose="020B0803030501040103"/>
      <p:regular r:id="rId23"/>
    </p:embeddedFont>
    <p:embeddedFont>
      <p:font typeface="Montserrat Bold" charset="1" panose="00000800000000000000"/>
      <p:regular r:id="rId24"/>
    </p:embeddedFont>
    <p:embeddedFont>
      <p:font typeface="Montserrat" charset="1" panose="00000500000000000000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Relationship Id="rId5" Target="../media/image24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embeddings/oleObject2.bin" Type="http://schemas.openxmlformats.org/officeDocument/2006/relationships/oleObject"/><Relationship Id="rId2" Target="../media/image25.png" Type="http://schemas.openxmlformats.org/officeDocument/2006/relationships/image"/><Relationship Id="rId3" Target="../media/image9.png" Type="http://schemas.openxmlformats.org/officeDocument/2006/relationships/image"/><Relationship Id="rId4" Target="../media/image10.svg" Type="http://schemas.openxmlformats.org/officeDocument/2006/relationships/image"/><Relationship Id="rId5" Target="../media/image26.png" Type="http://schemas.openxmlformats.org/officeDocument/2006/relationships/image"/><Relationship Id="rId6" Target="../media/image27.svg" Type="http://schemas.openxmlformats.org/officeDocument/2006/relationships/image"/><Relationship Id="rId7" Target="../media/image28.png" Type="http://schemas.openxmlformats.org/officeDocument/2006/relationships/image"/><Relationship Id="rId8" Target="../embeddings/oleObject1.bin" Type="http://schemas.openxmlformats.org/officeDocument/2006/relationships/oleObject"/><Relationship Id="rId9" Target="../media/image29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26.png" Type="http://schemas.openxmlformats.org/officeDocument/2006/relationships/image"/><Relationship Id="rId4" Target="../media/image27.svg" Type="http://schemas.openxmlformats.org/officeDocument/2006/relationships/image"/><Relationship Id="rId5" Target="../media/image30.png" Type="http://schemas.openxmlformats.org/officeDocument/2006/relationships/image"/><Relationship Id="rId6" Target="../embeddings/oleObject3.bin" Type="http://schemas.openxmlformats.org/officeDocument/2006/relationships/oleObject"/><Relationship Id="rId7" Target="../media/image31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32.png" Type="http://schemas.openxmlformats.org/officeDocument/2006/relationships/image"/><Relationship Id="rId4" Target="../media/image33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34.jpeg" Type="http://schemas.openxmlformats.org/officeDocument/2006/relationships/image"/><Relationship Id="rId4" Target="../media/image35.jpe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36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7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png" Type="http://schemas.openxmlformats.org/officeDocument/2006/relationships/image"/><Relationship Id="rId4" Target="../media/image13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4.png" Type="http://schemas.openxmlformats.org/officeDocument/2006/relationships/image"/><Relationship Id="rId4" Target="../media/image15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6.png" Type="http://schemas.openxmlformats.org/officeDocument/2006/relationships/image"/><Relationship Id="rId4" Target="../media/image17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9.png" Type="http://schemas.openxmlformats.org/officeDocument/2006/relationships/image"/><Relationship Id="rId4" Target="../media/image20.png" Type="http://schemas.openxmlformats.org/officeDocument/2006/relationships/image"/><Relationship Id="rId5" Target="../media/image21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22.png" Type="http://schemas.openxmlformats.org/officeDocument/2006/relationships/image"/><Relationship Id="rId4" Target="../media/image23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5966" r="0" b="-4596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751823" y="1028700"/>
            <a:ext cx="17177178" cy="8925614"/>
            <a:chOff x="0" y="0"/>
            <a:chExt cx="4524031" cy="235077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524030" cy="2350779"/>
            </a:xfrm>
            <a:custGeom>
              <a:avLst/>
              <a:gdLst/>
              <a:ahLst/>
              <a:cxnLst/>
              <a:rect r="r" b="b" t="t" l="l"/>
              <a:pathLst>
                <a:path h="2350779" w="4524030">
                  <a:moveTo>
                    <a:pt x="6761" y="0"/>
                  </a:moveTo>
                  <a:lnTo>
                    <a:pt x="4517270" y="0"/>
                  </a:lnTo>
                  <a:cubicBezTo>
                    <a:pt x="4521004" y="0"/>
                    <a:pt x="4524030" y="3027"/>
                    <a:pt x="4524030" y="6761"/>
                  </a:cubicBezTo>
                  <a:lnTo>
                    <a:pt x="4524030" y="2344018"/>
                  </a:lnTo>
                  <a:cubicBezTo>
                    <a:pt x="4524030" y="2347752"/>
                    <a:pt x="4521004" y="2350779"/>
                    <a:pt x="4517270" y="2350779"/>
                  </a:cubicBezTo>
                  <a:lnTo>
                    <a:pt x="6761" y="2350779"/>
                  </a:lnTo>
                  <a:cubicBezTo>
                    <a:pt x="3027" y="2350779"/>
                    <a:pt x="0" y="2347752"/>
                    <a:pt x="0" y="2344018"/>
                  </a:cubicBezTo>
                  <a:lnTo>
                    <a:pt x="0" y="6761"/>
                  </a:lnTo>
                  <a:cubicBezTo>
                    <a:pt x="0" y="3027"/>
                    <a:pt x="3027" y="0"/>
                    <a:pt x="6761" y="0"/>
                  </a:cubicBezTo>
                  <a:close/>
                </a:path>
              </a:pathLst>
            </a:custGeom>
            <a:solidFill>
              <a:srgbClr val="FFFFFF">
                <a:alpha val="57647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524031" cy="23888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true" flipV="false" rot="0">
            <a:off x="0" y="436795"/>
            <a:ext cx="7623935" cy="9850205"/>
          </a:xfrm>
          <a:custGeom>
            <a:avLst/>
            <a:gdLst/>
            <a:ahLst/>
            <a:cxnLst/>
            <a:rect r="r" b="b" t="t" l="l"/>
            <a:pathLst>
              <a:path h="9850205" w="7623935">
                <a:moveTo>
                  <a:pt x="7623935" y="0"/>
                </a:moveTo>
                <a:lnTo>
                  <a:pt x="0" y="0"/>
                </a:lnTo>
                <a:lnTo>
                  <a:pt x="0" y="9850205"/>
                </a:lnTo>
                <a:lnTo>
                  <a:pt x="7623935" y="9850205"/>
                </a:lnTo>
                <a:lnTo>
                  <a:pt x="7623935" y="0"/>
                </a:lnTo>
                <a:close/>
              </a:path>
            </a:pathLst>
          </a:custGeom>
          <a:blipFill>
            <a:blip r:embed="rId3"/>
            <a:stretch>
              <a:fillRect l="0" t="0" r="-19026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8814649" y="7920833"/>
            <a:ext cx="10297263" cy="2028128"/>
            <a:chOff x="0" y="0"/>
            <a:chExt cx="2712036" cy="53415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712036" cy="534157"/>
            </a:xfrm>
            <a:custGeom>
              <a:avLst/>
              <a:gdLst/>
              <a:ahLst/>
              <a:cxnLst/>
              <a:rect r="r" b="b" t="t" l="l"/>
              <a:pathLst>
                <a:path h="534157" w="2712036">
                  <a:moveTo>
                    <a:pt x="11278" y="0"/>
                  </a:moveTo>
                  <a:lnTo>
                    <a:pt x="2700759" y="0"/>
                  </a:lnTo>
                  <a:cubicBezTo>
                    <a:pt x="2703750" y="0"/>
                    <a:pt x="2706618" y="1188"/>
                    <a:pt x="2708733" y="3303"/>
                  </a:cubicBezTo>
                  <a:cubicBezTo>
                    <a:pt x="2710848" y="5418"/>
                    <a:pt x="2712036" y="8287"/>
                    <a:pt x="2712036" y="11278"/>
                  </a:cubicBezTo>
                  <a:lnTo>
                    <a:pt x="2712036" y="522880"/>
                  </a:lnTo>
                  <a:cubicBezTo>
                    <a:pt x="2712036" y="525871"/>
                    <a:pt x="2710848" y="528739"/>
                    <a:pt x="2708733" y="530854"/>
                  </a:cubicBezTo>
                  <a:cubicBezTo>
                    <a:pt x="2706618" y="532969"/>
                    <a:pt x="2703750" y="534157"/>
                    <a:pt x="2700759" y="534157"/>
                  </a:cubicBezTo>
                  <a:lnTo>
                    <a:pt x="11278" y="534157"/>
                  </a:lnTo>
                  <a:cubicBezTo>
                    <a:pt x="5049" y="534157"/>
                    <a:pt x="0" y="529108"/>
                    <a:pt x="0" y="522880"/>
                  </a:cubicBezTo>
                  <a:lnTo>
                    <a:pt x="0" y="11278"/>
                  </a:lnTo>
                  <a:cubicBezTo>
                    <a:pt x="0" y="8287"/>
                    <a:pt x="1188" y="5418"/>
                    <a:pt x="3303" y="3303"/>
                  </a:cubicBezTo>
                  <a:cubicBezTo>
                    <a:pt x="5418" y="1188"/>
                    <a:pt x="8287" y="0"/>
                    <a:pt x="11278" y="0"/>
                  </a:cubicBezTo>
                  <a:close/>
                </a:path>
              </a:pathLst>
            </a:custGeom>
            <a:solidFill>
              <a:srgbClr val="80C5B7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2712036" cy="5722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2424738" y="8090558"/>
            <a:ext cx="1438585" cy="1614738"/>
          </a:xfrm>
          <a:custGeom>
            <a:avLst/>
            <a:gdLst/>
            <a:ahLst/>
            <a:cxnLst/>
            <a:rect r="r" b="b" t="t" l="l"/>
            <a:pathLst>
              <a:path h="1614738" w="1438585">
                <a:moveTo>
                  <a:pt x="0" y="0"/>
                </a:moveTo>
                <a:lnTo>
                  <a:pt x="1438584" y="0"/>
                </a:lnTo>
                <a:lnTo>
                  <a:pt x="1438584" y="1614738"/>
                </a:lnTo>
                <a:lnTo>
                  <a:pt x="0" y="1614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4422419" y="8090558"/>
            <a:ext cx="850155" cy="1617942"/>
          </a:xfrm>
          <a:custGeom>
            <a:avLst/>
            <a:gdLst/>
            <a:ahLst/>
            <a:cxnLst/>
            <a:rect r="r" b="b" t="t" l="l"/>
            <a:pathLst>
              <a:path h="1617942" w="850155">
                <a:moveTo>
                  <a:pt x="0" y="0"/>
                </a:moveTo>
                <a:lnTo>
                  <a:pt x="850155" y="0"/>
                </a:lnTo>
                <a:lnTo>
                  <a:pt x="850155" y="1617943"/>
                </a:lnTo>
                <a:lnTo>
                  <a:pt x="0" y="161794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5834549" y="8090558"/>
            <a:ext cx="1707896" cy="1614738"/>
          </a:xfrm>
          <a:custGeom>
            <a:avLst/>
            <a:gdLst/>
            <a:ahLst/>
            <a:cxnLst/>
            <a:rect r="r" b="b" t="t" l="l"/>
            <a:pathLst>
              <a:path h="1614738" w="1707896">
                <a:moveTo>
                  <a:pt x="0" y="0"/>
                </a:moveTo>
                <a:lnTo>
                  <a:pt x="1707896" y="0"/>
                </a:lnTo>
                <a:lnTo>
                  <a:pt x="1707896" y="1614738"/>
                </a:lnTo>
                <a:lnTo>
                  <a:pt x="0" y="161473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9602500" y="8428798"/>
            <a:ext cx="2263141" cy="1279703"/>
          </a:xfrm>
          <a:custGeom>
            <a:avLst/>
            <a:gdLst/>
            <a:ahLst/>
            <a:cxnLst/>
            <a:rect r="r" b="b" t="t" l="l"/>
            <a:pathLst>
              <a:path h="1279703" w="2263141">
                <a:moveTo>
                  <a:pt x="0" y="0"/>
                </a:moveTo>
                <a:lnTo>
                  <a:pt x="2263141" y="0"/>
                </a:lnTo>
                <a:lnTo>
                  <a:pt x="2263141" y="1279703"/>
                </a:lnTo>
                <a:lnTo>
                  <a:pt x="0" y="127970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4635614" y="1295767"/>
            <a:ext cx="9786805" cy="1220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87"/>
              </a:lnSpc>
            </a:pPr>
            <a:r>
              <a:rPr lang="en-US" sz="7611" b="true">
                <a:solidFill>
                  <a:srgbClr val="000000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Vi</a:t>
            </a:r>
            <a:r>
              <a:rPr lang="en-US" sz="7611" b="true">
                <a:solidFill>
                  <a:srgbClr val="000000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rtual Care Assistant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4783733" y="3528595"/>
            <a:ext cx="3834519" cy="4499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06"/>
              </a:lnSpc>
            </a:pPr>
            <a:r>
              <a:rPr lang="en-US" sz="3273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Presented By :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4783733" y="4193090"/>
            <a:ext cx="5015439" cy="1337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7"/>
              </a:lnSpc>
            </a:pPr>
            <a:r>
              <a:rPr lang="en-US" sz="2877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Shay Sason </a:t>
            </a:r>
          </a:p>
          <a:p>
            <a:pPr algn="l">
              <a:lnSpc>
                <a:spcPts val="3567"/>
              </a:lnSpc>
            </a:pPr>
            <a:r>
              <a:rPr lang="en-US" sz="2877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Gabrielle Maor </a:t>
            </a:r>
          </a:p>
          <a:p>
            <a:pPr algn="l">
              <a:lnSpc>
                <a:spcPts val="3567"/>
              </a:lnSpc>
            </a:pPr>
          </a:p>
        </p:txBody>
      </p:sp>
      <p:sp>
        <p:nvSpPr>
          <p:cNvPr name="TextBox 17" id="17"/>
          <p:cNvSpPr txBox="true"/>
          <p:nvPr/>
        </p:nvSpPr>
        <p:spPr>
          <a:xfrm rot="0">
            <a:off x="4783733" y="2259110"/>
            <a:ext cx="5657541" cy="1221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687"/>
              </a:lnSpc>
              <a:spcBef>
                <a:spcPct val="0"/>
              </a:spcBef>
            </a:pPr>
            <a:r>
              <a:rPr lang="en-US" b="true" sz="7611" strike="noStrike" u="none">
                <a:solidFill>
                  <a:srgbClr val="000000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from home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799172" y="2855753"/>
            <a:ext cx="3350286" cy="3985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32"/>
              </a:lnSpc>
              <a:spcBef>
                <a:spcPct val="0"/>
              </a:spcBef>
            </a:pPr>
            <a:r>
              <a:rPr lang="en-US" b="true" sz="2308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Presentation Part three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3333" r="0" b="-433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1340802"/>
            <a:ext cx="14283234" cy="6208001"/>
            <a:chOff x="0" y="0"/>
            <a:chExt cx="3761839" cy="163502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761839" cy="1635029"/>
            </a:xfrm>
            <a:custGeom>
              <a:avLst/>
              <a:gdLst/>
              <a:ahLst/>
              <a:cxnLst/>
              <a:rect r="r" b="b" t="t" l="l"/>
              <a:pathLst>
                <a:path h="1635029" w="3761839">
                  <a:moveTo>
                    <a:pt x="7046" y="0"/>
                  </a:moveTo>
                  <a:lnTo>
                    <a:pt x="3754793" y="0"/>
                  </a:lnTo>
                  <a:cubicBezTo>
                    <a:pt x="3758685" y="0"/>
                    <a:pt x="3761839" y="3155"/>
                    <a:pt x="3761839" y="7046"/>
                  </a:cubicBezTo>
                  <a:lnTo>
                    <a:pt x="3761839" y="1627983"/>
                  </a:lnTo>
                  <a:cubicBezTo>
                    <a:pt x="3761839" y="1631874"/>
                    <a:pt x="3758685" y="1635029"/>
                    <a:pt x="3754793" y="1635029"/>
                  </a:cubicBezTo>
                  <a:lnTo>
                    <a:pt x="7046" y="1635029"/>
                  </a:lnTo>
                  <a:cubicBezTo>
                    <a:pt x="3155" y="1635029"/>
                    <a:pt x="0" y="1631874"/>
                    <a:pt x="0" y="1627983"/>
                  </a:cubicBezTo>
                  <a:lnTo>
                    <a:pt x="0" y="7046"/>
                  </a:lnTo>
                  <a:cubicBezTo>
                    <a:pt x="0" y="3155"/>
                    <a:pt x="3155" y="0"/>
                    <a:pt x="7046" y="0"/>
                  </a:cubicBezTo>
                  <a:close/>
                </a:path>
              </a:pathLst>
            </a:custGeom>
            <a:solidFill>
              <a:srgbClr val="80C5B7">
                <a:alpha val="61961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38100"/>
              <a:ext cx="3761839" cy="15969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31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297448" y="1496227"/>
            <a:ext cx="13745738" cy="56241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7"/>
              </a:lnSpc>
            </a:pPr>
            <a:r>
              <a:rPr lang="en-US" sz="1871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Key Metrics:</a:t>
            </a:r>
          </a:p>
          <a:p>
            <a:pPr algn="l">
              <a:lnSpc>
                <a:spcPts val="2807"/>
              </a:lnSpc>
            </a:pPr>
            <a:r>
              <a:rPr lang="en-US" sz="1871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Acc</a:t>
            </a:r>
            <a:r>
              <a:rPr lang="en-US" sz="1871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uracy:</a:t>
            </a:r>
          </a:p>
          <a:p>
            <a:pPr algn="l">
              <a:lnSpc>
                <a:spcPts val="2807"/>
              </a:lnSpc>
            </a:pPr>
            <a:r>
              <a:rPr lang="en-US" sz="1871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</a:t>
            </a:r>
            <a:r>
              <a:rPr lang="en-US" sz="187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The proportion of correct predictions out of all samples.</a:t>
            </a:r>
          </a:p>
          <a:p>
            <a:pPr algn="l">
              <a:lnSpc>
                <a:spcPts val="2807"/>
              </a:lnSpc>
            </a:pPr>
            <a:r>
              <a:rPr lang="en-US" sz="187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A basic and convenient metric for overall comparison.</a:t>
            </a:r>
          </a:p>
          <a:p>
            <a:pPr algn="l">
              <a:lnSpc>
                <a:spcPts val="2807"/>
              </a:lnSpc>
            </a:pPr>
            <a:r>
              <a:rPr lang="en-US" sz="1871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Macro </a:t>
            </a:r>
            <a:r>
              <a:rPr lang="en-US" sz="1871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F1-Score:</a:t>
            </a:r>
          </a:p>
          <a:p>
            <a:pPr algn="l">
              <a:lnSpc>
                <a:spcPts val="2807"/>
              </a:lnSpc>
            </a:pPr>
            <a:r>
              <a:rPr lang="en-US" sz="1871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</a:t>
            </a:r>
            <a:r>
              <a:rPr lang="en-US" sz="187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The harmonic mean of P</a:t>
            </a:r>
            <a:r>
              <a:rPr lang="en-US" sz="1871" u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rec</a:t>
            </a:r>
            <a:r>
              <a:rPr lang="en-US" sz="187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isi</a:t>
            </a:r>
            <a:r>
              <a:rPr lang="en-US" sz="1871" u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</a:t>
            </a:r>
            <a:r>
              <a:rPr lang="en-US" sz="187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n and Recall, calculated separately for each class and then averaged.</a:t>
            </a:r>
          </a:p>
          <a:p>
            <a:pPr algn="l">
              <a:lnSpc>
                <a:spcPts val="2807"/>
              </a:lnSpc>
            </a:pPr>
            <a:r>
              <a:rPr lang="en-US" sz="187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Particularly useful in cases of class imbalanc</a:t>
            </a:r>
            <a:r>
              <a:rPr lang="en-US" sz="1871" u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e.</a:t>
            </a:r>
          </a:p>
          <a:p>
            <a:pPr algn="l">
              <a:lnSpc>
                <a:spcPts val="2807"/>
              </a:lnSpc>
            </a:pPr>
            <a:r>
              <a:rPr lang="en-US" sz="1871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</a:t>
            </a:r>
            <a:r>
              <a:rPr lang="en-US" sz="1871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</a:t>
            </a:r>
            <a:r>
              <a:rPr lang="en-US" sz="1871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ecision &amp; Recall:</a:t>
            </a:r>
          </a:p>
          <a:p>
            <a:pPr algn="l" marL="404116" indent="-202058" lvl="1">
              <a:lnSpc>
                <a:spcPts val="2807"/>
              </a:lnSpc>
              <a:buFont typeface="Arial"/>
              <a:buChar char="•"/>
            </a:pPr>
            <a:r>
              <a:rPr lang="en-US" sz="187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Precision: The percentage of correct predictions out of all instances predicted for a given class</a:t>
            </a:r>
          </a:p>
          <a:p>
            <a:pPr algn="l" marL="404116" indent="-202058" lvl="1">
              <a:lnSpc>
                <a:spcPts val="2807"/>
              </a:lnSpc>
              <a:buFont typeface="Arial"/>
              <a:buChar char="•"/>
            </a:pPr>
            <a:r>
              <a:rPr lang="en-US" sz="187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Recall: The percentage of actual class instances correctly identified by the model</a:t>
            </a:r>
          </a:p>
          <a:p>
            <a:pPr algn="l">
              <a:lnSpc>
                <a:spcPts val="2807"/>
              </a:lnSpc>
            </a:pPr>
            <a:r>
              <a:rPr lang="en-US" sz="1871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Evaluation Methodology:</a:t>
            </a:r>
          </a:p>
          <a:p>
            <a:pPr algn="l" marL="404116" indent="-202058" lvl="1">
              <a:lnSpc>
                <a:spcPts val="2807"/>
              </a:lnSpc>
              <a:buFont typeface="Arial"/>
              <a:buChar char="•"/>
            </a:pPr>
            <a:r>
              <a:rPr lang="en-US" sz="187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An early split was performed into Train/Validation/Test sets: 90% Train+Val / 10% Test, using stratified split</a:t>
            </a:r>
          </a:p>
          <a:p>
            <a:pPr algn="l" marL="404116" indent="-202058" lvl="1">
              <a:lnSpc>
                <a:spcPts val="2807"/>
              </a:lnSpc>
              <a:buFont typeface="Arial"/>
              <a:buChar char="•"/>
            </a:pPr>
            <a:r>
              <a:rPr lang="en-US" sz="187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Within the Train+Val set, an additional split of 80% Train / 20% Validation was applied</a:t>
            </a:r>
          </a:p>
          <a:p>
            <a:pPr algn="l" marL="404116" indent="-202058" lvl="1">
              <a:lnSpc>
                <a:spcPts val="2807"/>
              </a:lnSpc>
              <a:buFont typeface="Arial"/>
              <a:buChar char="•"/>
            </a:pPr>
            <a:r>
              <a:rPr lang="en-US" sz="187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For some models, 5-fold Stratified Cross Validation was used</a:t>
            </a:r>
          </a:p>
          <a:p>
            <a:pPr algn="l" marL="404116" indent="-202058" lvl="1">
              <a:lnSpc>
                <a:spcPts val="2807"/>
              </a:lnSpc>
              <a:buFont typeface="Arial"/>
              <a:buChar char="•"/>
            </a:pPr>
            <a:r>
              <a:rPr lang="en-US" sz="187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Metrics were computed using cross_validate from scikit-learn, without relying on classification_report</a:t>
            </a:r>
          </a:p>
          <a:p>
            <a:pPr algn="l">
              <a:lnSpc>
                <a:spcPts val="2807"/>
              </a:lnSpc>
            </a:pP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2895201" y="437434"/>
            <a:ext cx="1091984" cy="1032422"/>
          </a:xfrm>
          <a:custGeom>
            <a:avLst/>
            <a:gdLst/>
            <a:ahLst/>
            <a:cxnLst/>
            <a:rect r="r" b="b" t="t" l="l"/>
            <a:pathLst>
              <a:path h="1032422" w="1091984">
                <a:moveTo>
                  <a:pt x="0" y="0"/>
                </a:moveTo>
                <a:lnTo>
                  <a:pt x="1091985" y="0"/>
                </a:lnTo>
                <a:lnTo>
                  <a:pt x="1091985" y="1032422"/>
                </a:lnTo>
                <a:lnTo>
                  <a:pt x="0" y="103242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28700" y="7657166"/>
            <a:ext cx="14283234" cy="2463858"/>
          </a:xfrm>
          <a:custGeom>
            <a:avLst/>
            <a:gdLst/>
            <a:ahLst/>
            <a:cxnLst/>
            <a:rect r="r" b="b" t="t" l="l"/>
            <a:pathLst>
              <a:path h="2463858" w="14283234">
                <a:moveTo>
                  <a:pt x="0" y="0"/>
                </a:moveTo>
                <a:lnTo>
                  <a:pt x="14283234" y="0"/>
                </a:lnTo>
                <a:lnTo>
                  <a:pt x="14283234" y="2463857"/>
                </a:lnTo>
                <a:lnTo>
                  <a:pt x="0" y="246385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28700" y="400819"/>
            <a:ext cx="13519369" cy="9399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53"/>
              </a:lnSpc>
            </a:pPr>
            <a:r>
              <a:rPr lang="en-US" sz="5795" b="true">
                <a:solidFill>
                  <a:srgbClr val="000000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Ev</a:t>
            </a:r>
            <a:r>
              <a:rPr lang="en-US" sz="5795" b="true">
                <a:solidFill>
                  <a:srgbClr val="000000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aluation Metrics &amp; Performance</a:t>
            </a:r>
          </a:p>
        </p:txBody>
      </p:sp>
    </p:spTree>
  </p:cSld>
  <p:clrMapOvr>
    <a:masterClrMapping/>
  </p:clrMapOvr>
  <p:transition spd="fast">
    <p:wipe dir="l"/>
  </p:transition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3333" r="0" b="-433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345954" y="5648294"/>
            <a:ext cx="17157742" cy="4415884"/>
            <a:chOff x="0" y="0"/>
            <a:chExt cx="4518911" cy="116303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518911" cy="1163031"/>
            </a:xfrm>
            <a:custGeom>
              <a:avLst/>
              <a:gdLst/>
              <a:ahLst/>
              <a:cxnLst/>
              <a:rect r="r" b="b" t="t" l="l"/>
              <a:pathLst>
                <a:path h="1163031" w="4518911">
                  <a:moveTo>
                    <a:pt x="5866" y="0"/>
                  </a:moveTo>
                  <a:lnTo>
                    <a:pt x="4513045" y="0"/>
                  </a:lnTo>
                  <a:cubicBezTo>
                    <a:pt x="4516285" y="0"/>
                    <a:pt x="4518911" y="2626"/>
                    <a:pt x="4518911" y="5866"/>
                  </a:cubicBezTo>
                  <a:lnTo>
                    <a:pt x="4518911" y="1157165"/>
                  </a:lnTo>
                  <a:cubicBezTo>
                    <a:pt x="4518911" y="1160405"/>
                    <a:pt x="4516285" y="1163031"/>
                    <a:pt x="4513045" y="1163031"/>
                  </a:cubicBezTo>
                  <a:lnTo>
                    <a:pt x="5866" y="1163031"/>
                  </a:lnTo>
                  <a:cubicBezTo>
                    <a:pt x="2626" y="1163031"/>
                    <a:pt x="0" y="1160405"/>
                    <a:pt x="0" y="1157165"/>
                  </a:cubicBezTo>
                  <a:lnTo>
                    <a:pt x="0" y="5866"/>
                  </a:lnTo>
                  <a:cubicBezTo>
                    <a:pt x="0" y="2626"/>
                    <a:pt x="2626" y="0"/>
                    <a:pt x="5866" y="0"/>
                  </a:cubicBezTo>
                  <a:close/>
                </a:path>
              </a:pathLst>
            </a:custGeom>
            <a:solidFill>
              <a:srgbClr val="80C5B7">
                <a:alpha val="48627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38100"/>
              <a:ext cx="4518911" cy="11249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31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1707724">
            <a:off x="13071168" y="221510"/>
            <a:ext cx="1447837" cy="818686"/>
          </a:xfrm>
          <a:custGeom>
            <a:avLst/>
            <a:gdLst/>
            <a:ahLst/>
            <a:cxnLst/>
            <a:rect r="r" b="b" t="t" l="l"/>
            <a:pathLst>
              <a:path h="818686" w="1447837">
                <a:moveTo>
                  <a:pt x="0" y="0"/>
                </a:moveTo>
                <a:lnTo>
                  <a:pt x="1447837" y="0"/>
                </a:lnTo>
                <a:lnTo>
                  <a:pt x="1447837" y="818686"/>
                </a:lnTo>
                <a:lnTo>
                  <a:pt x="0" y="81868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345954" y="1597987"/>
            <a:ext cx="17157742" cy="3859807"/>
            <a:chOff x="0" y="0"/>
            <a:chExt cx="4518911" cy="101657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518911" cy="1016575"/>
            </a:xfrm>
            <a:custGeom>
              <a:avLst/>
              <a:gdLst/>
              <a:ahLst/>
              <a:cxnLst/>
              <a:rect r="r" b="b" t="t" l="l"/>
              <a:pathLst>
                <a:path h="1016575" w="4518911">
                  <a:moveTo>
                    <a:pt x="5866" y="0"/>
                  </a:moveTo>
                  <a:lnTo>
                    <a:pt x="4513045" y="0"/>
                  </a:lnTo>
                  <a:cubicBezTo>
                    <a:pt x="4516285" y="0"/>
                    <a:pt x="4518911" y="2626"/>
                    <a:pt x="4518911" y="5866"/>
                  </a:cubicBezTo>
                  <a:lnTo>
                    <a:pt x="4518911" y="1010709"/>
                  </a:lnTo>
                  <a:cubicBezTo>
                    <a:pt x="4518911" y="1012265"/>
                    <a:pt x="4518293" y="1013757"/>
                    <a:pt x="4517193" y="1014857"/>
                  </a:cubicBezTo>
                  <a:cubicBezTo>
                    <a:pt x="4516093" y="1015957"/>
                    <a:pt x="4514601" y="1016575"/>
                    <a:pt x="4513045" y="1016575"/>
                  </a:cubicBezTo>
                  <a:lnTo>
                    <a:pt x="5866" y="1016575"/>
                  </a:lnTo>
                  <a:cubicBezTo>
                    <a:pt x="2626" y="1016575"/>
                    <a:pt x="0" y="1013949"/>
                    <a:pt x="0" y="1010709"/>
                  </a:cubicBezTo>
                  <a:lnTo>
                    <a:pt x="0" y="5866"/>
                  </a:lnTo>
                  <a:cubicBezTo>
                    <a:pt x="0" y="2626"/>
                    <a:pt x="2626" y="0"/>
                    <a:pt x="5866" y="0"/>
                  </a:cubicBezTo>
                  <a:close/>
                </a:path>
              </a:pathLst>
            </a:custGeom>
            <a:solidFill>
              <a:srgbClr val="80C5B7">
                <a:alpha val="48627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38100"/>
              <a:ext cx="4518911" cy="9784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31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6291279" y="1288098"/>
            <a:ext cx="1059293" cy="806387"/>
          </a:xfrm>
          <a:custGeom>
            <a:avLst/>
            <a:gdLst/>
            <a:ahLst/>
            <a:cxnLst/>
            <a:rect r="r" b="b" t="t" l="l"/>
            <a:pathLst>
              <a:path h="806387" w="1059293">
                <a:moveTo>
                  <a:pt x="0" y="0"/>
                </a:moveTo>
                <a:lnTo>
                  <a:pt x="1059293" y="0"/>
                </a:lnTo>
                <a:lnTo>
                  <a:pt x="1059293" y="806387"/>
                </a:lnTo>
                <a:lnTo>
                  <a:pt x="0" y="80638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725457" y="406852"/>
            <a:ext cx="11363805" cy="973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60"/>
              </a:lnSpc>
            </a:pPr>
            <a:r>
              <a:rPr lang="en-US" sz="6000" b="true">
                <a:solidFill>
                  <a:srgbClr val="000000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Intermedia</a:t>
            </a:r>
            <a:r>
              <a:rPr lang="en-US" sz="6000" b="true">
                <a:solidFill>
                  <a:srgbClr val="000000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te &amp; Baseline Results</a:t>
            </a:r>
          </a:p>
        </p:txBody>
      </p:sp>
      <p:graphicFrame>
        <p:nvGraphicFramePr>
          <p:cNvPr name="Object 12" id="12"/>
          <p:cNvGraphicFramePr/>
          <p:nvPr/>
        </p:nvGraphicFramePr>
        <p:xfrm>
          <a:off x="878580" y="2224518"/>
          <a:ext cx="5029200" cy="1257300"/>
        </p:xfrm>
        <a:graphic>
          <a:graphicData uri="http://schemas.openxmlformats.org/presentationml/2006/ole">
            <p:oleObj imgW="6032500" imgH="2260600" r:id="rId8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  <p:graphicFrame>
        <p:nvGraphicFramePr>
          <p:cNvPr name="Object 13" id="13"/>
          <p:cNvGraphicFramePr/>
          <p:nvPr/>
        </p:nvGraphicFramePr>
        <p:xfrm>
          <a:off x="725457" y="6540969"/>
          <a:ext cx="3771900" cy="1257300"/>
        </p:xfrm>
        <a:graphic>
          <a:graphicData uri="http://schemas.openxmlformats.org/presentationml/2006/ole">
            <p:oleObj imgW="4521200" imgH="2006600" r:id="rId10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  <p:sp>
        <p:nvSpPr>
          <p:cNvPr name="TextBox 14" id="14"/>
          <p:cNvSpPr txBox="true"/>
          <p:nvPr/>
        </p:nvSpPr>
        <p:spPr>
          <a:xfrm rot="0">
            <a:off x="1714453" y="5948778"/>
            <a:ext cx="5372245" cy="4016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07"/>
              </a:lnSpc>
              <a:spcBef>
                <a:spcPct val="0"/>
              </a:spcBef>
            </a:pPr>
            <a:r>
              <a:rPr lang="en-US" b="true" sz="2205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Fusion Model</a:t>
            </a:r>
            <a:r>
              <a:rPr lang="en-US" b="true" sz="2205" strike="noStrike" u="non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– Text + Vitals Deltas: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25457" y="8825666"/>
            <a:ext cx="7145081" cy="6743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707"/>
              </a:lnSpc>
              <a:spcBef>
                <a:spcPct val="0"/>
              </a:spcBef>
            </a:pPr>
            <a:r>
              <a:rPr lang="en-US" b="true" sz="1805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Conclusion: </a:t>
            </a:r>
            <a:r>
              <a:rPr lang="en-US" sz="1805" strike="noStrike" u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Significant improvement over text-only models. Integrating vital sign deltas adds clear value.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740829" y="1950292"/>
            <a:ext cx="8762866" cy="30750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07"/>
              </a:lnSpc>
            </a:pPr>
            <a:r>
              <a:rPr lang="en-US" sz="1805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Process:</a:t>
            </a:r>
          </a:p>
          <a:p>
            <a:pPr algn="l">
              <a:lnSpc>
                <a:spcPts val="2707"/>
              </a:lnSpc>
            </a:pPr>
            <a:r>
              <a:rPr lang="en-US" sz="1805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Input:</a:t>
            </a:r>
          </a:p>
          <a:p>
            <a:pPr algn="l">
              <a:lnSpc>
                <a:spcPts val="2707"/>
              </a:lnSpc>
            </a:pPr>
            <a:r>
              <a:rPr lang="en-US" sz="1805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Free-text from medical records</a:t>
            </a:r>
          </a:p>
          <a:p>
            <a:pPr algn="l">
              <a:lnSpc>
                <a:spcPts val="2707"/>
              </a:lnSpc>
            </a:pPr>
            <a:r>
              <a:rPr lang="en-US" sz="1805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Text Processing:</a:t>
            </a:r>
          </a:p>
          <a:p>
            <a:pPr algn="l" marL="389739" indent="-194869" lvl="1">
              <a:lnSpc>
                <a:spcPts val="2707"/>
              </a:lnSpc>
              <a:buFont typeface="Arial"/>
              <a:buChar char="•"/>
            </a:pPr>
            <a:r>
              <a:rPr lang="en-US" sz="1805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TF-IDF Vectorization – Extracting features based on word frequency</a:t>
            </a:r>
          </a:p>
          <a:p>
            <a:pPr algn="l">
              <a:lnSpc>
                <a:spcPts val="2707"/>
              </a:lnSpc>
            </a:pPr>
            <a:r>
              <a:rPr lang="en-US" sz="1805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Two Experiments:</a:t>
            </a:r>
          </a:p>
          <a:p>
            <a:pPr algn="l" marL="389739" indent="-194869" lvl="1">
              <a:lnSpc>
                <a:spcPts val="2707"/>
              </a:lnSpc>
              <a:buFont typeface="Arial"/>
              <a:buChar char="•"/>
            </a:pPr>
            <a:r>
              <a:rPr lang="en-US" sz="1805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Raw Text – No cleaning applied</a:t>
            </a:r>
          </a:p>
          <a:p>
            <a:pPr algn="l" marL="389739" indent="-194869" lvl="1">
              <a:lnSpc>
                <a:spcPts val="2707"/>
              </a:lnSpc>
              <a:buFont typeface="Arial"/>
              <a:buChar char="•"/>
            </a:pPr>
            <a:r>
              <a:rPr lang="en-US" sz="1805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Cleaned Text – Stopword removal and spelling correction</a:t>
            </a:r>
          </a:p>
          <a:p>
            <a:pPr algn="l">
              <a:lnSpc>
                <a:spcPts val="2707"/>
              </a:lnSpc>
              <a:spcBef>
                <a:spcPct val="0"/>
              </a:spcBef>
            </a:pPr>
          </a:p>
        </p:txBody>
      </p:sp>
      <p:sp>
        <p:nvSpPr>
          <p:cNvPr name="TextBox 17" id="17"/>
          <p:cNvSpPr txBox="true"/>
          <p:nvPr/>
        </p:nvSpPr>
        <p:spPr>
          <a:xfrm rot="0">
            <a:off x="1509296" y="1689476"/>
            <a:ext cx="5577402" cy="4016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07"/>
              </a:lnSpc>
              <a:spcBef>
                <a:spcPct val="0"/>
              </a:spcBef>
            </a:pPr>
            <a:r>
              <a:rPr lang="en-US" b="true" sz="2205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Baseline Models</a:t>
            </a:r>
            <a:r>
              <a:rPr lang="en-US" b="true" sz="2205" strike="noStrike" u="non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(Train+Val, 5-fold CV):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8740829" y="5786853"/>
            <a:ext cx="8109570" cy="41918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57"/>
              </a:lnSpc>
            </a:pPr>
            <a:r>
              <a:rPr lang="en-US" sz="1705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Process:</a:t>
            </a:r>
          </a:p>
          <a:p>
            <a:pPr algn="l">
              <a:lnSpc>
                <a:spcPts val="2557"/>
              </a:lnSpc>
            </a:pPr>
            <a:r>
              <a:rPr lang="en-US" sz="1705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Input:</a:t>
            </a:r>
          </a:p>
          <a:p>
            <a:pPr algn="l">
              <a:lnSpc>
                <a:spcPts val="2557"/>
              </a:lnSpc>
            </a:pPr>
            <a:r>
              <a:rPr lang="en-US" sz="1705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Clinical Text → Processed using TF-IDF</a:t>
            </a:r>
          </a:p>
          <a:p>
            <a:pPr algn="l">
              <a:lnSpc>
                <a:spcPts val="2557"/>
              </a:lnSpc>
            </a:pPr>
            <a:r>
              <a:rPr lang="en-US" sz="1705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Physiological Measurements → Calculated as delta values (change between consecutive readings)</a:t>
            </a:r>
          </a:p>
          <a:p>
            <a:pPr algn="l">
              <a:lnSpc>
                <a:spcPts val="2557"/>
              </a:lnSpc>
            </a:pPr>
            <a:r>
              <a:rPr lang="en-US" sz="1705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Prepr</a:t>
            </a:r>
            <a:r>
              <a:rPr lang="en-US" sz="1705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ocessing:</a:t>
            </a:r>
          </a:p>
          <a:p>
            <a:pPr algn="l">
              <a:lnSpc>
                <a:spcPts val="2557"/>
              </a:lnSpc>
            </a:pPr>
            <a:r>
              <a:rPr lang="en-US" sz="1705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Imputer to handle missing values</a:t>
            </a:r>
          </a:p>
          <a:p>
            <a:pPr algn="l">
              <a:lnSpc>
                <a:spcPts val="2557"/>
              </a:lnSpc>
            </a:pPr>
            <a:r>
              <a:rPr lang="en-US" sz="1705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St</a:t>
            </a:r>
            <a:r>
              <a:rPr lang="en-US" sz="1705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andardScaler to normalize the vitals</a:t>
            </a:r>
          </a:p>
          <a:p>
            <a:pPr algn="l">
              <a:lnSpc>
                <a:spcPts val="2557"/>
              </a:lnSpc>
            </a:pPr>
            <a:r>
              <a:rPr lang="en-US" sz="1705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Fusion:</a:t>
            </a:r>
          </a:p>
          <a:p>
            <a:pPr algn="l">
              <a:lnSpc>
                <a:spcPts val="2557"/>
              </a:lnSpc>
            </a:pPr>
            <a:r>
              <a:rPr lang="en-US" sz="1705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</a:t>
            </a:r>
            <a:r>
              <a:rPr lang="en-US" sz="1705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 unified pipeline combini</a:t>
            </a:r>
            <a:r>
              <a:rPr lang="en-US" sz="1705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ng both text features and vital sign deltas</a:t>
            </a:r>
          </a:p>
          <a:p>
            <a:pPr algn="l">
              <a:lnSpc>
                <a:spcPts val="2557"/>
              </a:lnSpc>
            </a:pPr>
            <a:r>
              <a:rPr lang="en-US" sz="1705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Model:</a:t>
            </a:r>
          </a:p>
          <a:p>
            <a:pPr algn="l">
              <a:lnSpc>
                <a:spcPts val="2557"/>
              </a:lnSpc>
            </a:pPr>
            <a:r>
              <a:rPr lang="en-US" sz="1705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Logistic Regression – Classic and interpretable</a:t>
            </a:r>
          </a:p>
          <a:p>
            <a:pPr algn="l">
              <a:lnSpc>
                <a:spcPts val="2557"/>
              </a:lnSpc>
              <a:spcBef>
                <a:spcPct val="0"/>
              </a:spcBef>
            </a:pPr>
          </a:p>
        </p:txBody>
      </p:sp>
      <p:sp>
        <p:nvSpPr>
          <p:cNvPr name="TextBox 19" id="19"/>
          <p:cNvSpPr txBox="true"/>
          <p:nvPr/>
        </p:nvSpPr>
        <p:spPr>
          <a:xfrm rot="0">
            <a:off x="878580" y="4659633"/>
            <a:ext cx="7145081" cy="6743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707"/>
              </a:lnSpc>
              <a:spcBef>
                <a:spcPct val="0"/>
              </a:spcBef>
            </a:pPr>
            <a:r>
              <a:rPr lang="en-US" b="true" sz="1805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Conclusion: </a:t>
            </a:r>
            <a:r>
              <a:rPr lang="en-US" sz="1805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Eve</a:t>
            </a:r>
            <a:r>
              <a:rPr lang="en-US" sz="1805" strike="noStrike" u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n a simple text-only model performs well, but excessive text cleaning reduces performance.</a:t>
            </a:r>
          </a:p>
        </p:txBody>
      </p:sp>
    </p:spTree>
  </p:cSld>
  <p:clrMapOvr>
    <a:masterClrMapping/>
  </p:clrMapOvr>
  <p:transition spd="fast">
    <p:wipe dir="l"/>
  </p:transition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3333" r="0" b="-433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345954" y="1380307"/>
            <a:ext cx="17547509" cy="8841878"/>
            <a:chOff x="0" y="0"/>
            <a:chExt cx="4621566" cy="232872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621566" cy="2328725"/>
            </a:xfrm>
            <a:custGeom>
              <a:avLst/>
              <a:gdLst/>
              <a:ahLst/>
              <a:cxnLst/>
              <a:rect r="r" b="b" t="t" l="l"/>
              <a:pathLst>
                <a:path h="2328725" w="4621566">
                  <a:moveTo>
                    <a:pt x="5736" y="0"/>
                  </a:moveTo>
                  <a:lnTo>
                    <a:pt x="4615831" y="0"/>
                  </a:lnTo>
                  <a:cubicBezTo>
                    <a:pt x="4617352" y="0"/>
                    <a:pt x="4618811" y="604"/>
                    <a:pt x="4619887" y="1680"/>
                  </a:cubicBezTo>
                  <a:cubicBezTo>
                    <a:pt x="4620962" y="2756"/>
                    <a:pt x="4621566" y="4214"/>
                    <a:pt x="4621566" y="5736"/>
                  </a:cubicBezTo>
                  <a:lnTo>
                    <a:pt x="4621566" y="2322990"/>
                  </a:lnTo>
                  <a:cubicBezTo>
                    <a:pt x="4621566" y="2324511"/>
                    <a:pt x="4620962" y="2325970"/>
                    <a:pt x="4619887" y="2327045"/>
                  </a:cubicBezTo>
                  <a:cubicBezTo>
                    <a:pt x="4618811" y="2328121"/>
                    <a:pt x="4617352" y="2328725"/>
                    <a:pt x="4615831" y="2328725"/>
                  </a:cubicBezTo>
                  <a:lnTo>
                    <a:pt x="5736" y="2328725"/>
                  </a:lnTo>
                  <a:cubicBezTo>
                    <a:pt x="2568" y="2328725"/>
                    <a:pt x="0" y="2326157"/>
                    <a:pt x="0" y="2322990"/>
                  </a:cubicBezTo>
                  <a:lnTo>
                    <a:pt x="0" y="5736"/>
                  </a:lnTo>
                  <a:cubicBezTo>
                    <a:pt x="0" y="4214"/>
                    <a:pt x="604" y="2756"/>
                    <a:pt x="1680" y="1680"/>
                  </a:cubicBezTo>
                  <a:cubicBezTo>
                    <a:pt x="2756" y="604"/>
                    <a:pt x="4214" y="0"/>
                    <a:pt x="5736" y="0"/>
                  </a:cubicBezTo>
                  <a:close/>
                </a:path>
              </a:pathLst>
            </a:custGeom>
            <a:solidFill>
              <a:srgbClr val="80C5B7">
                <a:alpha val="48627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38100"/>
              <a:ext cx="4621566" cy="22906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31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6729654" y="773048"/>
            <a:ext cx="1059293" cy="806387"/>
          </a:xfrm>
          <a:custGeom>
            <a:avLst/>
            <a:gdLst/>
            <a:ahLst/>
            <a:cxnLst/>
            <a:rect r="r" b="b" t="t" l="l"/>
            <a:pathLst>
              <a:path h="806387" w="1059293">
                <a:moveTo>
                  <a:pt x="0" y="0"/>
                </a:moveTo>
                <a:lnTo>
                  <a:pt x="1059292" y="0"/>
                </a:lnTo>
                <a:lnTo>
                  <a:pt x="1059292" y="806387"/>
                </a:lnTo>
                <a:lnTo>
                  <a:pt x="0" y="8063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aphicFrame>
        <p:nvGraphicFramePr>
          <p:cNvPr name="Object 7" id="7"/>
          <p:cNvGraphicFramePr/>
          <p:nvPr/>
        </p:nvGraphicFramePr>
        <p:xfrm>
          <a:off x="525258" y="6948817"/>
          <a:ext cx="5029200" cy="2514600"/>
        </p:xfrm>
        <a:graphic>
          <a:graphicData uri="http://schemas.openxmlformats.org/presentationml/2006/ole">
            <p:oleObj imgW="6032500" imgH="3517900" r:id="rId6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  <p:sp>
        <p:nvSpPr>
          <p:cNvPr name="Freeform 8" id="8"/>
          <p:cNvSpPr/>
          <p:nvPr/>
        </p:nvSpPr>
        <p:spPr>
          <a:xfrm flipH="false" flipV="false" rot="0">
            <a:off x="9002033" y="2202536"/>
            <a:ext cx="8621121" cy="6886120"/>
          </a:xfrm>
          <a:custGeom>
            <a:avLst/>
            <a:gdLst/>
            <a:ahLst/>
            <a:cxnLst/>
            <a:rect r="r" b="b" t="t" l="l"/>
            <a:pathLst>
              <a:path h="6886120" w="8621121">
                <a:moveTo>
                  <a:pt x="0" y="0"/>
                </a:moveTo>
                <a:lnTo>
                  <a:pt x="8621121" y="0"/>
                </a:lnTo>
                <a:lnTo>
                  <a:pt x="8621121" y="6886120"/>
                </a:lnTo>
                <a:lnTo>
                  <a:pt x="0" y="688612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725457" y="406852"/>
            <a:ext cx="14690749" cy="973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60"/>
              </a:lnSpc>
            </a:pPr>
            <a:r>
              <a:rPr lang="en-US" sz="6000" b="true">
                <a:solidFill>
                  <a:srgbClr val="000000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Ma</a:t>
            </a:r>
            <a:r>
              <a:rPr lang="en-US" sz="6000" b="true">
                <a:solidFill>
                  <a:srgbClr val="000000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in Results – Final Model Comparison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25258" y="1700833"/>
            <a:ext cx="8172348" cy="48389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77"/>
              </a:lnSpc>
            </a:pPr>
            <a:r>
              <a:rPr lang="en-US" sz="1718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Model Comparison Insights</a:t>
            </a:r>
          </a:p>
          <a:p>
            <a:pPr algn="l" marL="370999" indent="-185500" lvl="1">
              <a:lnSpc>
                <a:spcPts val="2577"/>
              </a:lnSpc>
              <a:buFont typeface="Arial"/>
              <a:buChar char="•"/>
            </a:pPr>
            <a:r>
              <a:rPr lang="en-US" sz="1718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Combined models (Text + Vitals) achieved the highes</a:t>
            </a:r>
            <a:r>
              <a:rPr lang="en-US" sz="1718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 p</a:t>
            </a:r>
            <a:r>
              <a:rPr lang="en-US" sz="1718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erformance, especi</a:t>
            </a:r>
            <a:r>
              <a:rPr lang="en-US" sz="1718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ally with XGBoost and LightGBM.</a:t>
            </a:r>
          </a:p>
          <a:p>
            <a:pPr algn="l" marL="370999" indent="-185500" lvl="1">
              <a:lnSpc>
                <a:spcPts val="2577"/>
              </a:lnSpc>
              <a:buFont typeface="Arial"/>
              <a:buChar char="•"/>
            </a:pPr>
            <a:r>
              <a:rPr lang="en-US" sz="1718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The Fusion Logistic Regression model delivered surprisingly strong results given its low complexity.</a:t>
            </a:r>
          </a:p>
          <a:p>
            <a:pPr algn="l" marL="370999" indent="-185500" lvl="1">
              <a:lnSpc>
                <a:spcPts val="2577"/>
              </a:lnSpc>
              <a:buFont typeface="Arial"/>
              <a:buChar char="•"/>
            </a:pPr>
            <a:r>
              <a:rPr lang="en-US" sz="1718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BERT-only models did not consistently outperform others, but performed well when integrated with quantitative data (Vitals).</a:t>
            </a:r>
          </a:p>
          <a:p>
            <a:pPr algn="l" marL="370999" indent="-185500" lvl="1">
              <a:lnSpc>
                <a:spcPts val="2577"/>
              </a:lnSpc>
              <a:buFont typeface="Arial"/>
              <a:buChar char="•"/>
            </a:pPr>
            <a:r>
              <a:rPr lang="en-US" sz="1718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Neural network models were less consistent — possibly due to sensitivity to hyperparameters or insufficient data.</a:t>
            </a:r>
          </a:p>
          <a:p>
            <a:pPr algn="l">
              <a:lnSpc>
                <a:spcPts val="2577"/>
              </a:lnSpc>
            </a:pPr>
          </a:p>
          <a:p>
            <a:pPr algn="l">
              <a:lnSpc>
                <a:spcPts val="2577"/>
              </a:lnSpc>
            </a:pPr>
            <a:r>
              <a:rPr lang="en-US" sz="1718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Conclusion:</a:t>
            </a:r>
          </a:p>
          <a:p>
            <a:pPr algn="l">
              <a:lnSpc>
                <a:spcPts val="2577"/>
              </a:lnSpc>
            </a:pPr>
            <a:r>
              <a:rPr lang="en-US" sz="1718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The best-performing models are those that combine natural language input with measured clinical data.</a:t>
            </a:r>
          </a:p>
          <a:p>
            <a:pPr algn="l">
              <a:lnSpc>
                <a:spcPts val="2577"/>
              </a:lnSpc>
              <a:spcBef>
                <a:spcPct val="0"/>
              </a:spcBef>
            </a:pPr>
            <a:r>
              <a:rPr lang="en-US" sz="1718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Choosing XGBoost or LightGBM with fused inputs offers the optimal balance between accuracy and interpretability.</a:t>
            </a:r>
          </a:p>
        </p:txBody>
      </p:sp>
    </p:spTree>
  </p:cSld>
  <p:clrMapOvr>
    <a:masterClrMapping/>
  </p:clrMapOvr>
  <p:transition spd="fast">
    <p:wipe dir="l"/>
  </p:transition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3333" r="0" b="-433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24097" y="1279613"/>
            <a:ext cx="17363789" cy="8867378"/>
            <a:chOff x="0" y="0"/>
            <a:chExt cx="3940385" cy="201228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940385" cy="2012285"/>
            </a:xfrm>
            <a:custGeom>
              <a:avLst/>
              <a:gdLst/>
              <a:ahLst/>
              <a:cxnLst/>
              <a:rect r="r" b="b" t="t" l="l"/>
              <a:pathLst>
                <a:path h="2012285" w="3940385">
                  <a:moveTo>
                    <a:pt x="5796" y="0"/>
                  </a:moveTo>
                  <a:lnTo>
                    <a:pt x="3934589" y="0"/>
                  </a:lnTo>
                  <a:cubicBezTo>
                    <a:pt x="3936126" y="0"/>
                    <a:pt x="3937600" y="611"/>
                    <a:pt x="3938687" y="1698"/>
                  </a:cubicBezTo>
                  <a:cubicBezTo>
                    <a:pt x="3939774" y="2785"/>
                    <a:pt x="3940385" y="4259"/>
                    <a:pt x="3940385" y="5796"/>
                  </a:cubicBezTo>
                  <a:lnTo>
                    <a:pt x="3940385" y="2006488"/>
                  </a:lnTo>
                  <a:cubicBezTo>
                    <a:pt x="3940385" y="2009690"/>
                    <a:pt x="3937790" y="2012285"/>
                    <a:pt x="3934589" y="2012285"/>
                  </a:cubicBezTo>
                  <a:lnTo>
                    <a:pt x="5796" y="2012285"/>
                  </a:lnTo>
                  <a:cubicBezTo>
                    <a:pt x="2595" y="2012285"/>
                    <a:pt x="0" y="2009690"/>
                    <a:pt x="0" y="2006488"/>
                  </a:cubicBezTo>
                  <a:lnTo>
                    <a:pt x="0" y="5796"/>
                  </a:lnTo>
                  <a:cubicBezTo>
                    <a:pt x="0" y="2595"/>
                    <a:pt x="2595" y="0"/>
                    <a:pt x="5796" y="0"/>
                  </a:cubicBezTo>
                  <a:close/>
                </a:path>
              </a:pathLst>
            </a:custGeom>
            <a:solidFill>
              <a:srgbClr val="80C5B7">
                <a:alpha val="61961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38100"/>
              <a:ext cx="3940385" cy="19741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31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1650398" y="2445167"/>
            <a:ext cx="6289710" cy="3113407"/>
          </a:xfrm>
          <a:custGeom>
            <a:avLst/>
            <a:gdLst/>
            <a:ahLst/>
            <a:cxnLst/>
            <a:rect r="r" b="b" t="t" l="l"/>
            <a:pathLst>
              <a:path h="3113407" w="6289710">
                <a:moveTo>
                  <a:pt x="0" y="0"/>
                </a:moveTo>
                <a:lnTo>
                  <a:pt x="6289710" y="0"/>
                </a:lnTo>
                <a:lnTo>
                  <a:pt x="6289710" y="3113406"/>
                </a:lnTo>
                <a:lnTo>
                  <a:pt x="0" y="311340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650398" y="5986353"/>
            <a:ext cx="6289710" cy="3113407"/>
          </a:xfrm>
          <a:custGeom>
            <a:avLst/>
            <a:gdLst/>
            <a:ahLst/>
            <a:cxnLst/>
            <a:rect r="r" b="b" t="t" l="l"/>
            <a:pathLst>
              <a:path h="3113407" w="6289710">
                <a:moveTo>
                  <a:pt x="0" y="0"/>
                </a:moveTo>
                <a:lnTo>
                  <a:pt x="6289710" y="0"/>
                </a:lnTo>
                <a:lnTo>
                  <a:pt x="6289710" y="3113406"/>
                </a:lnTo>
                <a:lnTo>
                  <a:pt x="0" y="311340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127204" y="1619406"/>
            <a:ext cx="10274666" cy="84261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5"/>
              </a:lnSpc>
            </a:pPr>
            <a:r>
              <a:rPr lang="en-US" sz="1870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1. Simple models can go a long way</a:t>
            </a:r>
          </a:p>
          <a:p>
            <a:pPr algn="l">
              <a:lnSpc>
                <a:spcPts val="2805"/>
              </a:lnSpc>
            </a:pPr>
            <a:r>
              <a:rPr lang="en-US" sz="1870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</a:t>
            </a:r>
            <a:r>
              <a:rPr lang="en-US" sz="187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r>
              <a:rPr lang="en-US" sz="187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with TF-IDF alone achieved high performance (F1 = 0.95) on raw clinical text.</a:t>
            </a:r>
          </a:p>
          <a:p>
            <a:pPr algn="l">
              <a:lnSpc>
                <a:spcPts val="2805"/>
              </a:lnSpc>
            </a:pPr>
            <a:r>
              <a:rPr lang="en-US" sz="187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Takeaway: Even simple solutions can yield strong results, especially when the input text is rich in clinical context.</a:t>
            </a:r>
          </a:p>
          <a:p>
            <a:pPr algn="l">
              <a:lnSpc>
                <a:spcPts val="2805"/>
              </a:lnSpc>
            </a:pPr>
            <a:r>
              <a:rPr lang="en-US" sz="1870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2. Data fusion is key to success</a:t>
            </a:r>
          </a:p>
          <a:p>
            <a:pPr algn="l">
              <a:lnSpc>
                <a:spcPts val="2805"/>
              </a:lnSpc>
            </a:pPr>
            <a:r>
              <a:rPr lang="en-US" sz="1870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</a:t>
            </a:r>
            <a:r>
              <a:rPr lang="en-US" sz="187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All models that combine</a:t>
            </a:r>
            <a:r>
              <a:rPr lang="en-US" sz="187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 text with vital signs showed a clear performance boost.</a:t>
            </a:r>
          </a:p>
          <a:p>
            <a:pPr algn="l">
              <a:lnSpc>
                <a:spcPts val="2805"/>
              </a:lnSpc>
            </a:pPr>
            <a:r>
              <a:rPr lang="en-US" sz="187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This fusion leverages both the narrative context and the patient’s physiological state</a:t>
            </a:r>
            <a:r>
              <a:rPr lang="en-US" sz="1870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.</a:t>
            </a:r>
          </a:p>
          <a:p>
            <a:pPr algn="l">
              <a:lnSpc>
                <a:spcPts val="2805"/>
              </a:lnSpc>
            </a:pPr>
            <a:r>
              <a:rPr lang="en-US" sz="1870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</a:t>
            </a:r>
            <a:r>
              <a:rPr lang="en-US" sz="1870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3. XGBoost and LightGBM stood out for both accuracy and consistency</a:t>
            </a:r>
          </a:p>
          <a:p>
            <a:pPr algn="l">
              <a:lnSpc>
                <a:spcPts val="2805"/>
              </a:lnSpc>
            </a:pPr>
            <a:r>
              <a:rPr lang="en-US" sz="1870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</a:t>
            </a:r>
            <a:r>
              <a:rPr lang="en-US" sz="187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These models reached over 97% accuracy when fed with combined inputs.</a:t>
            </a:r>
          </a:p>
          <a:p>
            <a:pPr algn="l">
              <a:lnSpc>
                <a:spcPts val="2805"/>
              </a:lnSpc>
            </a:pPr>
            <a:r>
              <a:rPr lang="en-US" sz="187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Their advantages include: robustness to missing data, fe</a:t>
            </a:r>
            <a:r>
              <a:rPr lang="en-US" sz="187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ature importance analysis, and efficient learning.</a:t>
            </a:r>
          </a:p>
          <a:p>
            <a:pPr algn="l">
              <a:lnSpc>
                <a:spcPts val="2805"/>
              </a:lnSpc>
            </a:pPr>
            <a:r>
              <a:rPr lang="en-US" sz="1870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4. BERT isn’t always better — it’s about how you use it</a:t>
            </a:r>
          </a:p>
          <a:p>
            <a:pPr algn="l">
              <a:lnSpc>
                <a:spcPts val="2805"/>
              </a:lnSpc>
            </a:pPr>
            <a:r>
              <a:rPr lang="en-US" sz="187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BERT alone performed lower (~81%), but when integrated with vitals, it achieved very strong results.</a:t>
            </a:r>
          </a:p>
          <a:p>
            <a:pPr algn="l">
              <a:lnSpc>
                <a:spcPts val="2805"/>
              </a:lnSpc>
            </a:pPr>
            <a:r>
              <a:rPr lang="en-US" sz="187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Conclusion: Smart integration matters mo</a:t>
            </a:r>
            <a:r>
              <a:rPr lang="en-US" sz="187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re than the model’s complexity.</a:t>
            </a:r>
          </a:p>
          <a:p>
            <a:pPr algn="l">
              <a:lnSpc>
                <a:spcPts val="2805"/>
              </a:lnSpc>
            </a:pPr>
            <a:r>
              <a:rPr lang="en-US" sz="1870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5.</a:t>
            </a:r>
            <a:r>
              <a:rPr lang="en-US" sz="1870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Deep models need optimization</a:t>
            </a:r>
          </a:p>
          <a:p>
            <a:pPr algn="l">
              <a:lnSpc>
                <a:spcPts val="2805"/>
              </a:lnSpc>
            </a:pPr>
            <a:r>
              <a:rPr lang="en-US" sz="187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Neural Networks showed potential but lacked consistency — likely due to data size limitations and sensitivity to hyperparameters.</a:t>
            </a:r>
          </a:p>
          <a:p>
            <a:pPr algn="l">
              <a:lnSpc>
                <a:spcPts val="2805"/>
              </a:lnSpc>
            </a:pPr>
          </a:p>
          <a:p>
            <a:pPr algn="l">
              <a:lnSpc>
                <a:spcPts val="2805"/>
              </a:lnSpc>
            </a:pPr>
            <a:r>
              <a:rPr lang="en-US" sz="1870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Conclusion:</a:t>
            </a:r>
          </a:p>
          <a:p>
            <a:pPr algn="l">
              <a:lnSpc>
                <a:spcPts val="2805"/>
              </a:lnSpc>
            </a:pPr>
            <a:r>
              <a:rPr lang="en-US" sz="187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Accura</a:t>
            </a:r>
            <a:r>
              <a:rPr lang="en-US" sz="187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te prediction of clinical change is achievable using accessible and interpretable models, as long as textual and clinical data are intelligently combined.</a:t>
            </a:r>
          </a:p>
          <a:p>
            <a:pPr algn="l">
              <a:lnSpc>
                <a:spcPts val="2655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4078685" y="175490"/>
            <a:ext cx="10130630" cy="9399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53"/>
              </a:lnSpc>
            </a:pPr>
            <a:r>
              <a:rPr lang="en-US" sz="5795" b="true">
                <a:solidFill>
                  <a:srgbClr val="000000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Insights &amp; Final Takeaway</a:t>
            </a:r>
            <a:r>
              <a:rPr lang="en-US" sz="5795" b="true">
                <a:solidFill>
                  <a:srgbClr val="000000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s</a:t>
            </a:r>
          </a:p>
        </p:txBody>
      </p:sp>
    </p:spTree>
  </p:cSld>
  <p:clrMapOvr>
    <a:masterClrMapping/>
  </p:clrMapOvr>
  <p:transition spd="fast">
    <p:wipe dir="l"/>
  </p:transition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3333" r="0" b="-433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283130" y="4851817"/>
            <a:ext cx="9657481" cy="5299543"/>
          </a:xfrm>
          <a:custGeom>
            <a:avLst/>
            <a:gdLst/>
            <a:ahLst/>
            <a:cxnLst/>
            <a:rect r="r" b="b" t="t" l="l"/>
            <a:pathLst>
              <a:path h="5299543" w="9657481">
                <a:moveTo>
                  <a:pt x="0" y="0"/>
                </a:moveTo>
                <a:lnTo>
                  <a:pt x="9657481" y="0"/>
                </a:lnTo>
                <a:lnTo>
                  <a:pt x="9657481" y="5299543"/>
                </a:lnTo>
                <a:lnTo>
                  <a:pt x="0" y="529954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88146" y="277914"/>
            <a:ext cx="8864658" cy="4908805"/>
          </a:xfrm>
          <a:custGeom>
            <a:avLst/>
            <a:gdLst/>
            <a:ahLst/>
            <a:cxnLst/>
            <a:rect r="r" b="b" t="t" l="l"/>
            <a:pathLst>
              <a:path h="4908805" w="8864658">
                <a:moveTo>
                  <a:pt x="0" y="0"/>
                </a:moveTo>
                <a:lnTo>
                  <a:pt x="8864658" y="0"/>
                </a:lnTo>
                <a:lnTo>
                  <a:pt x="8864658" y="4908804"/>
                </a:lnTo>
                <a:lnTo>
                  <a:pt x="0" y="490880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9934192" y="332126"/>
            <a:ext cx="6720163" cy="9399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53"/>
              </a:lnSpc>
            </a:pPr>
            <a:r>
              <a:rPr lang="en-US" sz="5795" b="true">
                <a:solidFill>
                  <a:srgbClr val="000000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Graphical Ab</a:t>
            </a:r>
            <a:r>
              <a:rPr lang="en-US" sz="5795" b="true">
                <a:solidFill>
                  <a:srgbClr val="000000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stract</a:t>
            </a:r>
          </a:p>
        </p:txBody>
      </p:sp>
    </p:spTree>
  </p:cSld>
  <p:clrMapOvr>
    <a:masterClrMapping/>
  </p:clrMapOvr>
  <p:transition spd="fast">
    <p:wipe dir="l"/>
  </p:transition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3333" r="0" b="-433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130633" y="1195743"/>
            <a:ext cx="13206336" cy="8765706"/>
          </a:xfrm>
          <a:custGeom>
            <a:avLst/>
            <a:gdLst/>
            <a:ahLst/>
            <a:cxnLst/>
            <a:rect r="r" b="b" t="t" l="l"/>
            <a:pathLst>
              <a:path h="8765706" w="13206336">
                <a:moveTo>
                  <a:pt x="0" y="0"/>
                </a:moveTo>
                <a:lnTo>
                  <a:pt x="13206336" y="0"/>
                </a:lnTo>
                <a:lnTo>
                  <a:pt x="13206336" y="8765706"/>
                </a:lnTo>
                <a:lnTo>
                  <a:pt x="0" y="876570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089938" y="88717"/>
            <a:ext cx="6720163" cy="9399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53"/>
              </a:lnSpc>
            </a:pPr>
            <a:r>
              <a:rPr lang="en-US" sz="5795" b="true">
                <a:solidFill>
                  <a:srgbClr val="000000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Graphical Ab</a:t>
            </a:r>
            <a:r>
              <a:rPr lang="en-US" sz="5795" b="true">
                <a:solidFill>
                  <a:srgbClr val="000000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stract</a:t>
            </a:r>
          </a:p>
        </p:txBody>
      </p:sp>
    </p:spTree>
  </p:cSld>
  <p:clrMapOvr>
    <a:masterClrMapping/>
  </p:clrMapOvr>
  <p:transition spd="fast">
    <p:wipe dir="l"/>
  </p:transition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5966" r="0" b="-4596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1028700"/>
            <a:ext cx="16230600" cy="8229600"/>
            <a:chOff x="0" y="0"/>
            <a:chExt cx="4274726" cy="216746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274726" cy="2167467"/>
            </a:xfrm>
            <a:custGeom>
              <a:avLst/>
              <a:gdLst/>
              <a:ahLst/>
              <a:cxnLst/>
              <a:rect r="r" b="b" t="t" l="l"/>
              <a:pathLst>
                <a:path h="2167467" w="4274726">
                  <a:moveTo>
                    <a:pt x="7155" y="0"/>
                  </a:moveTo>
                  <a:lnTo>
                    <a:pt x="4267571" y="0"/>
                  </a:lnTo>
                  <a:cubicBezTo>
                    <a:pt x="4271523" y="0"/>
                    <a:pt x="4274726" y="3203"/>
                    <a:pt x="4274726" y="7155"/>
                  </a:cubicBezTo>
                  <a:lnTo>
                    <a:pt x="4274726" y="2160312"/>
                  </a:lnTo>
                  <a:cubicBezTo>
                    <a:pt x="4274726" y="2162209"/>
                    <a:pt x="4273972" y="2164029"/>
                    <a:pt x="4272630" y="2165371"/>
                  </a:cubicBezTo>
                  <a:cubicBezTo>
                    <a:pt x="4271289" y="2166713"/>
                    <a:pt x="4269468" y="2167467"/>
                    <a:pt x="4267571" y="2167467"/>
                  </a:cubicBezTo>
                  <a:lnTo>
                    <a:pt x="7155" y="2167467"/>
                  </a:lnTo>
                  <a:cubicBezTo>
                    <a:pt x="5257" y="2167467"/>
                    <a:pt x="3437" y="2166713"/>
                    <a:pt x="2096" y="2165371"/>
                  </a:cubicBezTo>
                  <a:cubicBezTo>
                    <a:pt x="754" y="2164029"/>
                    <a:pt x="0" y="2162209"/>
                    <a:pt x="0" y="2160312"/>
                  </a:cubicBezTo>
                  <a:lnTo>
                    <a:pt x="0" y="7155"/>
                  </a:lnTo>
                  <a:cubicBezTo>
                    <a:pt x="0" y="5257"/>
                    <a:pt x="754" y="3437"/>
                    <a:pt x="2096" y="2096"/>
                  </a:cubicBezTo>
                  <a:cubicBezTo>
                    <a:pt x="3437" y="754"/>
                    <a:pt x="5257" y="0"/>
                    <a:pt x="7155" y="0"/>
                  </a:cubicBezTo>
                  <a:close/>
                </a:path>
              </a:pathLst>
            </a:custGeom>
            <a:solidFill>
              <a:srgbClr val="FFFFFF">
                <a:alpha val="57647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274726" cy="2205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8519914" y="3664105"/>
            <a:ext cx="7364368" cy="28540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953"/>
              </a:lnSpc>
            </a:pPr>
            <a:r>
              <a:rPr lang="en-US" b="true" sz="9854">
                <a:solidFill>
                  <a:srgbClr val="000000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Thank You</a:t>
            </a:r>
          </a:p>
          <a:p>
            <a:pPr algn="ctr">
              <a:lnSpc>
                <a:spcPts val="9953"/>
              </a:lnSpc>
            </a:pPr>
            <a:r>
              <a:rPr lang="en-US" b="true" sz="9854">
                <a:solidFill>
                  <a:srgbClr val="000000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for listening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460583" y="485660"/>
            <a:ext cx="6076497" cy="9039417"/>
          </a:xfrm>
          <a:custGeom>
            <a:avLst/>
            <a:gdLst/>
            <a:ahLst/>
            <a:cxnLst/>
            <a:rect r="r" b="b" t="t" l="l"/>
            <a:pathLst>
              <a:path h="9039417" w="6076497">
                <a:moveTo>
                  <a:pt x="0" y="0"/>
                </a:moveTo>
                <a:lnTo>
                  <a:pt x="6076497" y="0"/>
                </a:lnTo>
                <a:lnTo>
                  <a:pt x="6076497" y="9039416"/>
                </a:lnTo>
                <a:lnTo>
                  <a:pt x="0" y="903941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wipe dir="l"/>
  </p:transition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3333" r="0" b="-43333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187776" y="691850"/>
            <a:ext cx="8126063" cy="10705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56"/>
              </a:lnSpc>
            </a:pPr>
            <a:r>
              <a:rPr lang="en-US" sz="6590" b="true">
                <a:solidFill>
                  <a:srgbClr val="000000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P</a:t>
            </a:r>
            <a:r>
              <a:rPr lang="en-US" sz="6590" b="true">
                <a:solidFill>
                  <a:srgbClr val="000000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roblem Description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028700" y="1948541"/>
            <a:ext cx="14144573" cy="5811203"/>
            <a:chOff x="0" y="0"/>
            <a:chExt cx="3725320" cy="153052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725320" cy="1530523"/>
            </a:xfrm>
            <a:custGeom>
              <a:avLst/>
              <a:gdLst/>
              <a:ahLst/>
              <a:cxnLst/>
              <a:rect r="r" b="b" t="t" l="l"/>
              <a:pathLst>
                <a:path h="1530523" w="3725320">
                  <a:moveTo>
                    <a:pt x="7115" y="0"/>
                  </a:moveTo>
                  <a:lnTo>
                    <a:pt x="3718204" y="0"/>
                  </a:lnTo>
                  <a:cubicBezTo>
                    <a:pt x="3722134" y="0"/>
                    <a:pt x="3725320" y="3186"/>
                    <a:pt x="3725320" y="7115"/>
                  </a:cubicBezTo>
                  <a:lnTo>
                    <a:pt x="3725320" y="1523407"/>
                  </a:lnTo>
                  <a:cubicBezTo>
                    <a:pt x="3725320" y="1525294"/>
                    <a:pt x="3724570" y="1527104"/>
                    <a:pt x="3723236" y="1528439"/>
                  </a:cubicBezTo>
                  <a:cubicBezTo>
                    <a:pt x="3721901" y="1529773"/>
                    <a:pt x="3720091" y="1530523"/>
                    <a:pt x="3718204" y="1530523"/>
                  </a:cubicBezTo>
                  <a:lnTo>
                    <a:pt x="7115" y="1530523"/>
                  </a:lnTo>
                  <a:cubicBezTo>
                    <a:pt x="5228" y="1530523"/>
                    <a:pt x="3418" y="1529773"/>
                    <a:pt x="2084" y="1528439"/>
                  </a:cubicBezTo>
                  <a:cubicBezTo>
                    <a:pt x="750" y="1527104"/>
                    <a:pt x="0" y="1525294"/>
                    <a:pt x="0" y="1523407"/>
                  </a:cubicBezTo>
                  <a:lnTo>
                    <a:pt x="0" y="7115"/>
                  </a:lnTo>
                  <a:cubicBezTo>
                    <a:pt x="0" y="5228"/>
                    <a:pt x="750" y="3418"/>
                    <a:pt x="2084" y="2084"/>
                  </a:cubicBezTo>
                  <a:cubicBezTo>
                    <a:pt x="3418" y="750"/>
                    <a:pt x="5228" y="0"/>
                    <a:pt x="7115" y="0"/>
                  </a:cubicBezTo>
                  <a:close/>
                </a:path>
              </a:pathLst>
            </a:custGeom>
            <a:solidFill>
              <a:srgbClr val="80C5B7">
                <a:alpha val="48627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38100"/>
              <a:ext cx="3725320" cy="14924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31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true" flipV="false" rot="0">
            <a:off x="13877534" y="6324829"/>
            <a:ext cx="4290063" cy="3861057"/>
          </a:xfrm>
          <a:custGeom>
            <a:avLst/>
            <a:gdLst/>
            <a:ahLst/>
            <a:cxnLst/>
            <a:rect r="r" b="b" t="t" l="l"/>
            <a:pathLst>
              <a:path h="3861057" w="4290063">
                <a:moveTo>
                  <a:pt x="4290063" y="0"/>
                </a:moveTo>
                <a:lnTo>
                  <a:pt x="0" y="0"/>
                </a:lnTo>
                <a:lnTo>
                  <a:pt x="0" y="3861056"/>
                </a:lnTo>
                <a:lnTo>
                  <a:pt x="4290063" y="3861056"/>
                </a:lnTo>
                <a:lnTo>
                  <a:pt x="4290063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313059" y="2118735"/>
            <a:ext cx="13289483" cy="54136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83"/>
              </a:lnSpc>
            </a:pPr>
            <a:r>
              <a:rPr lang="en-US" sz="1922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Monitoring Changes in the Condition of Home Hospitalization Patients Using Clinical Data and Free Text</a:t>
            </a:r>
          </a:p>
          <a:p>
            <a:pPr algn="l">
              <a:lnSpc>
                <a:spcPts val="2883"/>
              </a:lnSpc>
            </a:pPr>
            <a:r>
              <a:rPr lang="en-US" sz="1922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In the context of home hospitalization, medical staff monitor the patient's condition through daily visits and regular reports.</a:t>
            </a:r>
          </a:p>
          <a:p>
            <a:pPr algn="l">
              <a:lnSpc>
                <a:spcPts val="2883"/>
              </a:lnSpc>
            </a:pPr>
            <a:r>
              <a:rPr lang="en-US" sz="1922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Data is collected from various sources – physiological measurements, medical documentation, </a:t>
            </a:r>
          </a:p>
          <a:p>
            <a:pPr algn="l">
              <a:lnSpc>
                <a:spcPts val="2883"/>
              </a:lnSpc>
            </a:pPr>
            <a:r>
              <a:rPr lang="en-US" sz="1922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and free-text descriptions from both patients and caregivers.</a:t>
            </a:r>
          </a:p>
          <a:p>
            <a:pPr algn="l">
              <a:lnSpc>
                <a:spcPts val="2883"/>
              </a:lnSpc>
            </a:pPr>
          </a:p>
          <a:p>
            <a:pPr algn="l">
              <a:lnSpc>
                <a:spcPts val="2883"/>
              </a:lnSpc>
            </a:pPr>
            <a:r>
              <a:rPr lang="en-US" sz="1922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The challenge: </a:t>
            </a:r>
          </a:p>
          <a:p>
            <a:pPr algn="l">
              <a:lnSpc>
                <a:spcPts val="2883"/>
              </a:lnSpc>
            </a:pPr>
            <a:r>
              <a:rPr lang="en-US" sz="1922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The information is dispersed, inconsistent, and often difficult to piece together into a clear clinical picture.</a:t>
            </a:r>
          </a:p>
          <a:p>
            <a:pPr algn="l">
              <a:lnSpc>
                <a:spcPts val="2883"/>
              </a:lnSpc>
            </a:pPr>
            <a:r>
              <a:rPr lang="en-US" sz="1922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Changes in the patient’s condition - whether improvement or deterioration - can go unnoticed.</a:t>
            </a:r>
          </a:p>
          <a:p>
            <a:pPr algn="l">
              <a:lnSpc>
                <a:spcPts val="2883"/>
              </a:lnSpc>
            </a:pPr>
          </a:p>
          <a:p>
            <a:pPr algn="l">
              <a:lnSpc>
                <a:spcPts val="2883"/>
              </a:lnSpc>
            </a:pPr>
            <a:r>
              <a:rPr lang="en-US" sz="1922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Key Problem:</a:t>
            </a:r>
          </a:p>
          <a:p>
            <a:pPr algn="l">
              <a:lnSpc>
                <a:spcPts val="2883"/>
              </a:lnSpc>
            </a:pPr>
            <a:r>
              <a:rPr lang="en-US" sz="1922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How can we automatically detect day-to-day changes in a home-hospitalized patient's medical condition </a:t>
            </a:r>
          </a:p>
          <a:p>
            <a:pPr algn="l">
              <a:lnSpc>
                <a:spcPts val="2883"/>
              </a:lnSpc>
            </a:pPr>
            <a:r>
              <a:rPr lang="en-US" sz="1922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by combining free-text input with structured clinical data?</a:t>
            </a:r>
          </a:p>
          <a:p>
            <a:pPr algn="l">
              <a:lnSpc>
                <a:spcPts val="2883"/>
              </a:lnSpc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3333" r="0" b="-433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19896" y="1934621"/>
            <a:ext cx="16439404" cy="5811203"/>
            <a:chOff x="0" y="0"/>
            <a:chExt cx="4329720" cy="153052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329719" cy="1530523"/>
            </a:xfrm>
            <a:custGeom>
              <a:avLst/>
              <a:gdLst/>
              <a:ahLst/>
              <a:cxnLst/>
              <a:rect r="r" b="b" t="t" l="l"/>
              <a:pathLst>
                <a:path h="1530523" w="4329719">
                  <a:moveTo>
                    <a:pt x="6122" y="0"/>
                  </a:moveTo>
                  <a:lnTo>
                    <a:pt x="4323597" y="0"/>
                  </a:lnTo>
                  <a:cubicBezTo>
                    <a:pt x="4325221" y="0"/>
                    <a:pt x="4326778" y="645"/>
                    <a:pt x="4327926" y="1793"/>
                  </a:cubicBezTo>
                  <a:cubicBezTo>
                    <a:pt x="4329075" y="2941"/>
                    <a:pt x="4329719" y="4498"/>
                    <a:pt x="4329719" y="6122"/>
                  </a:cubicBezTo>
                  <a:lnTo>
                    <a:pt x="4329719" y="1524400"/>
                  </a:lnTo>
                  <a:cubicBezTo>
                    <a:pt x="4329719" y="1527782"/>
                    <a:pt x="4326979" y="1530523"/>
                    <a:pt x="4323597" y="1530523"/>
                  </a:cubicBezTo>
                  <a:lnTo>
                    <a:pt x="6122" y="1530523"/>
                  </a:lnTo>
                  <a:cubicBezTo>
                    <a:pt x="4498" y="1530523"/>
                    <a:pt x="2941" y="1529878"/>
                    <a:pt x="1793" y="1528730"/>
                  </a:cubicBezTo>
                  <a:cubicBezTo>
                    <a:pt x="645" y="1527581"/>
                    <a:pt x="0" y="1526024"/>
                    <a:pt x="0" y="1524400"/>
                  </a:cubicBezTo>
                  <a:lnTo>
                    <a:pt x="0" y="6122"/>
                  </a:lnTo>
                  <a:cubicBezTo>
                    <a:pt x="0" y="2741"/>
                    <a:pt x="2741" y="0"/>
                    <a:pt x="6122" y="0"/>
                  </a:cubicBezTo>
                  <a:close/>
                </a:path>
              </a:pathLst>
            </a:custGeom>
            <a:solidFill>
              <a:srgbClr val="80C5B7">
                <a:alpha val="48627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38100"/>
              <a:ext cx="4329720" cy="14924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31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062494" y="460066"/>
            <a:ext cx="8126063" cy="10705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56"/>
              </a:lnSpc>
            </a:pPr>
            <a:r>
              <a:rPr lang="en-US" sz="6590" b="true">
                <a:solidFill>
                  <a:srgbClr val="000000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P</a:t>
            </a:r>
            <a:r>
              <a:rPr lang="en-US" sz="6590" b="true">
                <a:solidFill>
                  <a:srgbClr val="000000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roject Objectives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62494" y="2280660"/>
            <a:ext cx="13108519" cy="3790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33"/>
              </a:lnSpc>
            </a:pPr>
            <a:r>
              <a:rPr lang="en-US" sz="2022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Effective home-patient monitoring demands accurate, timely clinical insights. This project aims to develop a clinical decision support tool for home hospitalization teams by:</a:t>
            </a:r>
          </a:p>
          <a:p>
            <a:pPr algn="l">
              <a:lnSpc>
                <a:spcPts val="3033"/>
              </a:lnSpc>
            </a:pPr>
          </a:p>
          <a:p>
            <a:pPr algn="l" marL="436561" indent="-218281" lvl="1">
              <a:lnSpc>
                <a:spcPts val="3033"/>
              </a:lnSpc>
              <a:buFont typeface="Arial"/>
              <a:buChar char="•"/>
            </a:pPr>
            <a:r>
              <a:rPr lang="en-US" sz="2022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Predicting changes in a patient’s condition between visits (improvement, no change, or deterioration).</a:t>
            </a:r>
          </a:p>
          <a:p>
            <a:pPr algn="l" marL="436561" indent="-218281" lvl="1">
              <a:lnSpc>
                <a:spcPts val="3033"/>
              </a:lnSpc>
              <a:buFont typeface="Arial"/>
              <a:buChar char="•"/>
            </a:pPr>
            <a:r>
              <a:rPr lang="en-US" sz="2022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Integrating heterogeneous data sources, including unstructured clinical notes and structured physiological measurements.</a:t>
            </a:r>
          </a:p>
          <a:p>
            <a:pPr algn="l" marL="436561" indent="-218281" lvl="1">
              <a:lnSpc>
                <a:spcPts val="3033"/>
              </a:lnSpc>
              <a:buFont typeface="Arial"/>
              <a:buChar char="•"/>
            </a:pPr>
            <a:r>
              <a:rPr lang="en-US" sz="2022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Demonstrating the effectiveness of a hybrid NLP+ML model in automating medical monitoring and detecting significant health trends.</a:t>
            </a:r>
          </a:p>
          <a:p>
            <a:pPr algn="l">
              <a:lnSpc>
                <a:spcPts val="3033"/>
              </a:lnSpc>
            </a:pPr>
          </a:p>
        </p:txBody>
      </p:sp>
      <p:grpSp>
        <p:nvGrpSpPr>
          <p:cNvPr name="Group 8" id="8"/>
          <p:cNvGrpSpPr/>
          <p:nvPr/>
        </p:nvGrpSpPr>
        <p:grpSpPr>
          <a:xfrm rot="0">
            <a:off x="875624" y="8109614"/>
            <a:ext cx="1760711" cy="994579"/>
            <a:chOff x="0" y="0"/>
            <a:chExt cx="471839" cy="26653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71839" cy="266530"/>
            </a:xfrm>
            <a:custGeom>
              <a:avLst/>
              <a:gdLst/>
              <a:ahLst/>
              <a:cxnLst/>
              <a:rect r="r" b="b" t="t" l="l"/>
              <a:pathLst>
                <a:path h="266530" w="471839">
                  <a:moveTo>
                    <a:pt x="74750" y="0"/>
                  </a:moveTo>
                  <a:lnTo>
                    <a:pt x="397090" y="0"/>
                  </a:lnTo>
                  <a:cubicBezTo>
                    <a:pt x="416914" y="0"/>
                    <a:pt x="435927" y="7875"/>
                    <a:pt x="449946" y="21894"/>
                  </a:cubicBezTo>
                  <a:cubicBezTo>
                    <a:pt x="463964" y="35912"/>
                    <a:pt x="471839" y="54925"/>
                    <a:pt x="471839" y="74750"/>
                  </a:cubicBezTo>
                  <a:lnTo>
                    <a:pt x="471839" y="191780"/>
                  </a:lnTo>
                  <a:cubicBezTo>
                    <a:pt x="471839" y="233063"/>
                    <a:pt x="438373" y="266530"/>
                    <a:pt x="397090" y="266530"/>
                  </a:cubicBezTo>
                  <a:lnTo>
                    <a:pt x="74750" y="266530"/>
                  </a:lnTo>
                  <a:cubicBezTo>
                    <a:pt x="54925" y="266530"/>
                    <a:pt x="35912" y="258654"/>
                    <a:pt x="21894" y="244636"/>
                  </a:cubicBezTo>
                  <a:cubicBezTo>
                    <a:pt x="7875" y="230618"/>
                    <a:pt x="0" y="211605"/>
                    <a:pt x="0" y="191780"/>
                  </a:cubicBezTo>
                  <a:lnTo>
                    <a:pt x="0" y="74750"/>
                  </a:lnTo>
                  <a:cubicBezTo>
                    <a:pt x="0" y="33467"/>
                    <a:pt x="33467" y="0"/>
                    <a:pt x="74750" y="0"/>
                  </a:cubicBezTo>
                  <a:close/>
                </a:path>
              </a:pathLst>
            </a:custGeom>
            <a:solidFill>
              <a:srgbClr val="80C5B7">
                <a:alpha val="48627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471839" cy="3141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32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823968" y="8382777"/>
            <a:ext cx="1844973" cy="5226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71"/>
              </a:lnSpc>
            </a:pPr>
            <a:r>
              <a:rPr lang="en-US" b="true" sz="155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Data Exploration</a:t>
            </a:r>
            <a:r>
              <a:rPr lang="en-US" b="true" sz="155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</a:t>
            </a:r>
          </a:p>
          <a:p>
            <a:pPr algn="ctr">
              <a:lnSpc>
                <a:spcPts val="2171"/>
              </a:lnSpc>
            </a:pPr>
            <a:r>
              <a:rPr lang="en-US" b="true" sz="155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&amp; Construction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2968095" y="8118975"/>
            <a:ext cx="1760711" cy="994579"/>
            <a:chOff x="0" y="0"/>
            <a:chExt cx="471839" cy="26653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471839" cy="266530"/>
            </a:xfrm>
            <a:custGeom>
              <a:avLst/>
              <a:gdLst/>
              <a:ahLst/>
              <a:cxnLst/>
              <a:rect r="r" b="b" t="t" l="l"/>
              <a:pathLst>
                <a:path h="266530" w="471839">
                  <a:moveTo>
                    <a:pt x="74750" y="0"/>
                  </a:moveTo>
                  <a:lnTo>
                    <a:pt x="397090" y="0"/>
                  </a:lnTo>
                  <a:cubicBezTo>
                    <a:pt x="416914" y="0"/>
                    <a:pt x="435927" y="7875"/>
                    <a:pt x="449946" y="21894"/>
                  </a:cubicBezTo>
                  <a:cubicBezTo>
                    <a:pt x="463964" y="35912"/>
                    <a:pt x="471839" y="54925"/>
                    <a:pt x="471839" y="74750"/>
                  </a:cubicBezTo>
                  <a:lnTo>
                    <a:pt x="471839" y="191780"/>
                  </a:lnTo>
                  <a:cubicBezTo>
                    <a:pt x="471839" y="233063"/>
                    <a:pt x="438373" y="266530"/>
                    <a:pt x="397090" y="266530"/>
                  </a:cubicBezTo>
                  <a:lnTo>
                    <a:pt x="74750" y="266530"/>
                  </a:lnTo>
                  <a:cubicBezTo>
                    <a:pt x="54925" y="266530"/>
                    <a:pt x="35912" y="258654"/>
                    <a:pt x="21894" y="244636"/>
                  </a:cubicBezTo>
                  <a:cubicBezTo>
                    <a:pt x="7875" y="230618"/>
                    <a:pt x="0" y="211605"/>
                    <a:pt x="0" y="191780"/>
                  </a:cubicBezTo>
                  <a:lnTo>
                    <a:pt x="0" y="74750"/>
                  </a:lnTo>
                  <a:cubicBezTo>
                    <a:pt x="0" y="33467"/>
                    <a:pt x="33467" y="0"/>
                    <a:pt x="74750" y="0"/>
                  </a:cubicBezTo>
                  <a:close/>
                </a:path>
              </a:pathLst>
            </a:custGeom>
            <a:solidFill>
              <a:srgbClr val="80C5B7">
                <a:alpha val="48627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47625"/>
              <a:ext cx="471839" cy="3141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32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2996989" y="8373055"/>
            <a:ext cx="1678781" cy="5226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71"/>
              </a:lnSpc>
            </a:pPr>
            <a:r>
              <a:rPr lang="en-US" b="true" sz="155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Data Cleaning</a:t>
            </a:r>
            <a:r>
              <a:rPr lang="en-US" b="true" sz="155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</a:t>
            </a:r>
          </a:p>
          <a:p>
            <a:pPr algn="ctr">
              <a:lnSpc>
                <a:spcPts val="2171"/>
              </a:lnSpc>
            </a:pPr>
            <a:r>
              <a:rPr lang="en-US" b="true" sz="155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&amp; Preprocessing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5056449" y="8118975"/>
            <a:ext cx="1760711" cy="994579"/>
            <a:chOff x="0" y="0"/>
            <a:chExt cx="471839" cy="26653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471839" cy="266530"/>
            </a:xfrm>
            <a:custGeom>
              <a:avLst/>
              <a:gdLst/>
              <a:ahLst/>
              <a:cxnLst/>
              <a:rect r="r" b="b" t="t" l="l"/>
              <a:pathLst>
                <a:path h="266530" w="471839">
                  <a:moveTo>
                    <a:pt x="74750" y="0"/>
                  </a:moveTo>
                  <a:lnTo>
                    <a:pt x="397090" y="0"/>
                  </a:lnTo>
                  <a:cubicBezTo>
                    <a:pt x="416914" y="0"/>
                    <a:pt x="435927" y="7875"/>
                    <a:pt x="449946" y="21894"/>
                  </a:cubicBezTo>
                  <a:cubicBezTo>
                    <a:pt x="463964" y="35912"/>
                    <a:pt x="471839" y="54925"/>
                    <a:pt x="471839" y="74750"/>
                  </a:cubicBezTo>
                  <a:lnTo>
                    <a:pt x="471839" y="191780"/>
                  </a:lnTo>
                  <a:cubicBezTo>
                    <a:pt x="471839" y="233063"/>
                    <a:pt x="438373" y="266530"/>
                    <a:pt x="397090" y="266530"/>
                  </a:cubicBezTo>
                  <a:lnTo>
                    <a:pt x="74750" y="266530"/>
                  </a:lnTo>
                  <a:cubicBezTo>
                    <a:pt x="54925" y="266530"/>
                    <a:pt x="35912" y="258654"/>
                    <a:pt x="21894" y="244636"/>
                  </a:cubicBezTo>
                  <a:cubicBezTo>
                    <a:pt x="7875" y="230618"/>
                    <a:pt x="0" y="211605"/>
                    <a:pt x="0" y="191780"/>
                  </a:cubicBezTo>
                  <a:lnTo>
                    <a:pt x="0" y="74750"/>
                  </a:lnTo>
                  <a:cubicBezTo>
                    <a:pt x="0" y="33467"/>
                    <a:pt x="33467" y="0"/>
                    <a:pt x="74750" y="0"/>
                  </a:cubicBezTo>
                  <a:close/>
                </a:path>
              </a:pathLst>
            </a:custGeom>
            <a:solidFill>
              <a:srgbClr val="80C5B7">
                <a:alpha val="48627"/>
              </a:srgbClr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47625"/>
              <a:ext cx="471839" cy="3141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32"/>
                </a:lnSpc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5066573" y="8382416"/>
            <a:ext cx="1740462" cy="5226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71"/>
              </a:lnSpc>
            </a:pPr>
            <a:r>
              <a:rPr lang="en-US" b="true" sz="155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Exploratory</a:t>
            </a:r>
            <a:r>
              <a:rPr lang="en-US" b="true" sz="155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Data</a:t>
            </a:r>
          </a:p>
          <a:p>
            <a:pPr algn="ctr">
              <a:lnSpc>
                <a:spcPts val="2171"/>
              </a:lnSpc>
            </a:pPr>
            <a:r>
              <a:rPr lang="en-US" b="true" sz="155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An</a:t>
            </a:r>
            <a:r>
              <a:rPr lang="en-US" b="true" sz="155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alysis (EDA)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7144988" y="8109614"/>
            <a:ext cx="1760711" cy="994579"/>
            <a:chOff x="0" y="0"/>
            <a:chExt cx="471839" cy="26653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471839" cy="266530"/>
            </a:xfrm>
            <a:custGeom>
              <a:avLst/>
              <a:gdLst/>
              <a:ahLst/>
              <a:cxnLst/>
              <a:rect r="r" b="b" t="t" l="l"/>
              <a:pathLst>
                <a:path h="266530" w="471839">
                  <a:moveTo>
                    <a:pt x="74750" y="0"/>
                  </a:moveTo>
                  <a:lnTo>
                    <a:pt x="397090" y="0"/>
                  </a:lnTo>
                  <a:cubicBezTo>
                    <a:pt x="416914" y="0"/>
                    <a:pt x="435927" y="7875"/>
                    <a:pt x="449946" y="21894"/>
                  </a:cubicBezTo>
                  <a:cubicBezTo>
                    <a:pt x="463964" y="35912"/>
                    <a:pt x="471839" y="54925"/>
                    <a:pt x="471839" y="74750"/>
                  </a:cubicBezTo>
                  <a:lnTo>
                    <a:pt x="471839" y="191780"/>
                  </a:lnTo>
                  <a:cubicBezTo>
                    <a:pt x="471839" y="233063"/>
                    <a:pt x="438373" y="266530"/>
                    <a:pt x="397090" y="266530"/>
                  </a:cubicBezTo>
                  <a:lnTo>
                    <a:pt x="74750" y="266530"/>
                  </a:lnTo>
                  <a:cubicBezTo>
                    <a:pt x="54925" y="266530"/>
                    <a:pt x="35912" y="258654"/>
                    <a:pt x="21894" y="244636"/>
                  </a:cubicBezTo>
                  <a:cubicBezTo>
                    <a:pt x="7875" y="230618"/>
                    <a:pt x="0" y="211605"/>
                    <a:pt x="0" y="191780"/>
                  </a:cubicBezTo>
                  <a:lnTo>
                    <a:pt x="0" y="74750"/>
                  </a:lnTo>
                  <a:cubicBezTo>
                    <a:pt x="0" y="33467"/>
                    <a:pt x="33467" y="0"/>
                    <a:pt x="74750" y="0"/>
                  </a:cubicBezTo>
                  <a:close/>
                </a:path>
              </a:pathLst>
            </a:custGeom>
            <a:solidFill>
              <a:srgbClr val="80C5B7">
                <a:alpha val="48627"/>
              </a:srgbClr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47625"/>
              <a:ext cx="471839" cy="3141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32"/>
                </a:lnSpc>
              </a:pP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7390095" y="8363694"/>
            <a:ext cx="1270496" cy="5226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71"/>
              </a:lnSpc>
            </a:pPr>
            <a:r>
              <a:rPr lang="en-US" b="true" sz="155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Fe</a:t>
            </a:r>
            <a:r>
              <a:rPr lang="en-US" b="true" sz="155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ature </a:t>
            </a:r>
          </a:p>
          <a:p>
            <a:pPr algn="ctr">
              <a:lnSpc>
                <a:spcPts val="2171"/>
              </a:lnSpc>
            </a:pPr>
            <a:r>
              <a:rPr lang="en-US" b="true" sz="155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Engineer</a:t>
            </a:r>
            <a:r>
              <a:rPr lang="en-US" b="true" sz="155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ing</a:t>
            </a:r>
          </a:p>
        </p:txBody>
      </p:sp>
      <p:grpSp>
        <p:nvGrpSpPr>
          <p:cNvPr name="Group 24" id="24"/>
          <p:cNvGrpSpPr/>
          <p:nvPr/>
        </p:nvGrpSpPr>
        <p:grpSpPr>
          <a:xfrm rot="0">
            <a:off x="9233342" y="8147059"/>
            <a:ext cx="1760711" cy="994579"/>
            <a:chOff x="0" y="0"/>
            <a:chExt cx="471839" cy="26653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471839" cy="266530"/>
            </a:xfrm>
            <a:custGeom>
              <a:avLst/>
              <a:gdLst/>
              <a:ahLst/>
              <a:cxnLst/>
              <a:rect r="r" b="b" t="t" l="l"/>
              <a:pathLst>
                <a:path h="266530" w="471839">
                  <a:moveTo>
                    <a:pt x="74750" y="0"/>
                  </a:moveTo>
                  <a:lnTo>
                    <a:pt x="397090" y="0"/>
                  </a:lnTo>
                  <a:cubicBezTo>
                    <a:pt x="416914" y="0"/>
                    <a:pt x="435927" y="7875"/>
                    <a:pt x="449946" y="21894"/>
                  </a:cubicBezTo>
                  <a:cubicBezTo>
                    <a:pt x="463964" y="35912"/>
                    <a:pt x="471839" y="54925"/>
                    <a:pt x="471839" y="74750"/>
                  </a:cubicBezTo>
                  <a:lnTo>
                    <a:pt x="471839" y="191780"/>
                  </a:lnTo>
                  <a:cubicBezTo>
                    <a:pt x="471839" y="233063"/>
                    <a:pt x="438373" y="266530"/>
                    <a:pt x="397090" y="266530"/>
                  </a:cubicBezTo>
                  <a:lnTo>
                    <a:pt x="74750" y="266530"/>
                  </a:lnTo>
                  <a:cubicBezTo>
                    <a:pt x="54925" y="266530"/>
                    <a:pt x="35912" y="258654"/>
                    <a:pt x="21894" y="244636"/>
                  </a:cubicBezTo>
                  <a:cubicBezTo>
                    <a:pt x="7875" y="230618"/>
                    <a:pt x="0" y="211605"/>
                    <a:pt x="0" y="191780"/>
                  </a:cubicBezTo>
                  <a:lnTo>
                    <a:pt x="0" y="74750"/>
                  </a:lnTo>
                  <a:cubicBezTo>
                    <a:pt x="0" y="33467"/>
                    <a:pt x="33467" y="0"/>
                    <a:pt x="74750" y="0"/>
                  </a:cubicBezTo>
                  <a:close/>
                </a:path>
              </a:pathLst>
            </a:custGeom>
            <a:solidFill>
              <a:srgbClr val="80C5B7">
                <a:alpha val="48627"/>
              </a:srgbClr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47625"/>
              <a:ext cx="471839" cy="3141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32"/>
                </a:lnSpc>
              </a:pPr>
            </a:p>
          </p:txBody>
        </p:sp>
      </p:grpSp>
      <p:sp>
        <p:nvSpPr>
          <p:cNvPr name="TextBox 27" id="27"/>
          <p:cNvSpPr txBox="true"/>
          <p:nvPr/>
        </p:nvSpPr>
        <p:spPr>
          <a:xfrm rot="0">
            <a:off x="9628187" y="8508463"/>
            <a:ext cx="971021" cy="2559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71"/>
              </a:lnSpc>
            </a:pPr>
            <a:r>
              <a:rPr lang="en-US" b="true" sz="155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</a:t>
            </a:r>
            <a:r>
              <a:rPr lang="en-US" b="true" sz="155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odel</a:t>
            </a:r>
            <a:r>
              <a:rPr lang="en-US" b="true" sz="155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ing</a:t>
            </a:r>
          </a:p>
        </p:txBody>
      </p:sp>
      <p:grpSp>
        <p:nvGrpSpPr>
          <p:cNvPr name="Group 28" id="28"/>
          <p:cNvGrpSpPr/>
          <p:nvPr/>
        </p:nvGrpSpPr>
        <p:grpSpPr>
          <a:xfrm rot="0">
            <a:off x="11321696" y="8156420"/>
            <a:ext cx="1760711" cy="994579"/>
            <a:chOff x="0" y="0"/>
            <a:chExt cx="471839" cy="26653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471839" cy="266530"/>
            </a:xfrm>
            <a:custGeom>
              <a:avLst/>
              <a:gdLst/>
              <a:ahLst/>
              <a:cxnLst/>
              <a:rect r="r" b="b" t="t" l="l"/>
              <a:pathLst>
                <a:path h="266530" w="471839">
                  <a:moveTo>
                    <a:pt x="74750" y="0"/>
                  </a:moveTo>
                  <a:lnTo>
                    <a:pt x="397090" y="0"/>
                  </a:lnTo>
                  <a:cubicBezTo>
                    <a:pt x="416914" y="0"/>
                    <a:pt x="435927" y="7875"/>
                    <a:pt x="449946" y="21894"/>
                  </a:cubicBezTo>
                  <a:cubicBezTo>
                    <a:pt x="463964" y="35912"/>
                    <a:pt x="471839" y="54925"/>
                    <a:pt x="471839" y="74750"/>
                  </a:cubicBezTo>
                  <a:lnTo>
                    <a:pt x="471839" y="191780"/>
                  </a:lnTo>
                  <a:cubicBezTo>
                    <a:pt x="471839" y="233063"/>
                    <a:pt x="438373" y="266530"/>
                    <a:pt x="397090" y="266530"/>
                  </a:cubicBezTo>
                  <a:lnTo>
                    <a:pt x="74750" y="266530"/>
                  </a:lnTo>
                  <a:cubicBezTo>
                    <a:pt x="54925" y="266530"/>
                    <a:pt x="35912" y="258654"/>
                    <a:pt x="21894" y="244636"/>
                  </a:cubicBezTo>
                  <a:cubicBezTo>
                    <a:pt x="7875" y="230618"/>
                    <a:pt x="0" y="211605"/>
                    <a:pt x="0" y="191780"/>
                  </a:cubicBezTo>
                  <a:lnTo>
                    <a:pt x="0" y="74750"/>
                  </a:lnTo>
                  <a:cubicBezTo>
                    <a:pt x="0" y="33467"/>
                    <a:pt x="33467" y="0"/>
                    <a:pt x="74750" y="0"/>
                  </a:cubicBezTo>
                  <a:close/>
                </a:path>
              </a:pathLst>
            </a:custGeom>
            <a:solidFill>
              <a:srgbClr val="80C5B7">
                <a:alpha val="48627"/>
              </a:srgbClr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-47625"/>
              <a:ext cx="471839" cy="3141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32"/>
                </a:lnSpc>
              </a:pPr>
            </a:p>
          </p:txBody>
        </p:sp>
      </p:grpSp>
      <p:sp>
        <p:nvSpPr>
          <p:cNvPr name="TextBox 31" id="31"/>
          <p:cNvSpPr txBox="true"/>
          <p:nvPr/>
        </p:nvSpPr>
        <p:spPr>
          <a:xfrm rot="0">
            <a:off x="11655687" y="8517824"/>
            <a:ext cx="1092729" cy="2559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71"/>
              </a:lnSpc>
            </a:pPr>
            <a:r>
              <a:rPr lang="en-US" b="true" sz="155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Eva</a:t>
            </a:r>
            <a:r>
              <a:rPr lang="en-US" b="true" sz="155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luat</a:t>
            </a:r>
            <a:r>
              <a:rPr lang="en-US" b="true" sz="155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ion</a:t>
            </a:r>
          </a:p>
        </p:txBody>
      </p:sp>
      <p:grpSp>
        <p:nvGrpSpPr>
          <p:cNvPr name="Group 32" id="32"/>
          <p:cNvGrpSpPr/>
          <p:nvPr/>
        </p:nvGrpSpPr>
        <p:grpSpPr>
          <a:xfrm rot="0">
            <a:off x="13410235" y="8161101"/>
            <a:ext cx="1760711" cy="994579"/>
            <a:chOff x="0" y="0"/>
            <a:chExt cx="471839" cy="266530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471839" cy="266530"/>
            </a:xfrm>
            <a:custGeom>
              <a:avLst/>
              <a:gdLst/>
              <a:ahLst/>
              <a:cxnLst/>
              <a:rect r="r" b="b" t="t" l="l"/>
              <a:pathLst>
                <a:path h="266530" w="471839">
                  <a:moveTo>
                    <a:pt x="74750" y="0"/>
                  </a:moveTo>
                  <a:lnTo>
                    <a:pt x="397090" y="0"/>
                  </a:lnTo>
                  <a:cubicBezTo>
                    <a:pt x="416914" y="0"/>
                    <a:pt x="435927" y="7875"/>
                    <a:pt x="449946" y="21894"/>
                  </a:cubicBezTo>
                  <a:cubicBezTo>
                    <a:pt x="463964" y="35912"/>
                    <a:pt x="471839" y="54925"/>
                    <a:pt x="471839" y="74750"/>
                  </a:cubicBezTo>
                  <a:lnTo>
                    <a:pt x="471839" y="191780"/>
                  </a:lnTo>
                  <a:cubicBezTo>
                    <a:pt x="471839" y="233063"/>
                    <a:pt x="438373" y="266530"/>
                    <a:pt x="397090" y="266530"/>
                  </a:cubicBezTo>
                  <a:lnTo>
                    <a:pt x="74750" y="266530"/>
                  </a:lnTo>
                  <a:cubicBezTo>
                    <a:pt x="54925" y="266530"/>
                    <a:pt x="35912" y="258654"/>
                    <a:pt x="21894" y="244636"/>
                  </a:cubicBezTo>
                  <a:cubicBezTo>
                    <a:pt x="7875" y="230618"/>
                    <a:pt x="0" y="211605"/>
                    <a:pt x="0" y="191780"/>
                  </a:cubicBezTo>
                  <a:lnTo>
                    <a:pt x="0" y="74750"/>
                  </a:lnTo>
                  <a:cubicBezTo>
                    <a:pt x="0" y="33467"/>
                    <a:pt x="33467" y="0"/>
                    <a:pt x="74750" y="0"/>
                  </a:cubicBezTo>
                  <a:close/>
                </a:path>
              </a:pathLst>
            </a:custGeom>
            <a:solidFill>
              <a:srgbClr val="80C5B7">
                <a:alpha val="48627"/>
              </a:srgbClr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0" y="-47625"/>
              <a:ext cx="471839" cy="3141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32"/>
                </a:lnSpc>
              </a:pPr>
            </a:p>
          </p:txBody>
        </p:sp>
      </p:grpSp>
      <p:sp>
        <p:nvSpPr>
          <p:cNvPr name="TextBox 35" id="35"/>
          <p:cNvSpPr txBox="true"/>
          <p:nvPr/>
        </p:nvSpPr>
        <p:spPr>
          <a:xfrm rot="0">
            <a:off x="13621481" y="8415180"/>
            <a:ext cx="1378810" cy="5226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71"/>
              </a:lnSpc>
            </a:pPr>
            <a:r>
              <a:rPr lang="en-US" b="true" sz="155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Visualizati</a:t>
            </a:r>
            <a:r>
              <a:rPr lang="en-US" b="true" sz="155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on </a:t>
            </a:r>
          </a:p>
          <a:p>
            <a:pPr algn="ctr">
              <a:lnSpc>
                <a:spcPts val="2171"/>
              </a:lnSpc>
            </a:pPr>
            <a:r>
              <a:rPr lang="en-US" b="true" sz="155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&amp; Report</a:t>
            </a:r>
            <a:r>
              <a:rPr lang="en-US" b="true" sz="155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ing</a:t>
            </a:r>
          </a:p>
        </p:txBody>
      </p:sp>
      <p:grpSp>
        <p:nvGrpSpPr>
          <p:cNvPr name="Group 36" id="36"/>
          <p:cNvGrpSpPr/>
          <p:nvPr/>
        </p:nvGrpSpPr>
        <p:grpSpPr>
          <a:xfrm rot="0">
            <a:off x="15498589" y="8170462"/>
            <a:ext cx="1760711" cy="994579"/>
            <a:chOff x="0" y="0"/>
            <a:chExt cx="471839" cy="266530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471839" cy="266530"/>
            </a:xfrm>
            <a:custGeom>
              <a:avLst/>
              <a:gdLst/>
              <a:ahLst/>
              <a:cxnLst/>
              <a:rect r="r" b="b" t="t" l="l"/>
              <a:pathLst>
                <a:path h="266530" w="471839">
                  <a:moveTo>
                    <a:pt x="74750" y="0"/>
                  </a:moveTo>
                  <a:lnTo>
                    <a:pt x="397090" y="0"/>
                  </a:lnTo>
                  <a:cubicBezTo>
                    <a:pt x="416914" y="0"/>
                    <a:pt x="435927" y="7875"/>
                    <a:pt x="449946" y="21894"/>
                  </a:cubicBezTo>
                  <a:cubicBezTo>
                    <a:pt x="463964" y="35912"/>
                    <a:pt x="471839" y="54925"/>
                    <a:pt x="471839" y="74750"/>
                  </a:cubicBezTo>
                  <a:lnTo>
                    <a:pt x="471839" y="191780"/>
                  </a:lnTo>
                  <a:cubicBezTo>
                    <a:pt x="471839" y="233063"/>
                    <a:pt x="438373" y="266530"/>
                    <a:pt x="397090" y="266530"/>
                  </a:cubicBezTo>
                  <a:lnTo>
                    <a:pt x="74750" y="266530"/>
                  </a:lnTo>
                  <a:cubicBezTo>
                    <a:pt x="54925" y="266530"/>
                    <a:pt x="35912" y="258654"/>
                    <a:pt x="21894" y="244636"/>
                  </a:cubicBezTo>
                  <a:cubicBezTo>
                    <a:pt x="7875" y="230618"/>
                    <a:pt x="0" y="211605"/>
                    <a:pt x="0" y="191780"/>
                  </a:cubicBezTo>
                  <a:lnTo>
                    <a:pt x="0" y="74750"/>
                  </a:lnTo>
                  <a:cubicBezTo>
                    <a:pt x="0" y="33467"/>
                    <a:pt x="33467" y="0"/>
                    <a:pt x="74750" y="0"/>
                  </a:cubicBezTo>
                  <a:close/>
                </a:path>
              </a:pathLst>
            </a:custGeom>
            <a:solidFill>
              <a:srgbClr val="80C5B7">
                <a:alpha val="48627"/>
              </a:srgbClr>
            </a:solidFill>
          </p:spPr>
        </p:sp>
        <p:sp>
          <p:nvSpPr>
            <p:cNvPr name="TextBox 38" id="38"/>
            <p:cNvSpPr txBox="true"/>
            <p:nvPr/>
          </p:nvSpPr>
          <p:spPr>
            <a:xfrm>
              <a:off x="0" y="-47625"/>
              <a:ext cx="471839" cy="3141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32"/>
                </a:lnSpc>
              </a:pPr>
            </a:p>
          </p:txBody>
        </p:sp>
      </p:grpSp>
      <p:sp>
        <p:nvSpPr>
          <p:cNvPr name="TextBox 39" id="39"/>
          <p:cNvSpPr txBox="true"/>
          <p:nvPr/>
        </p:nvSpPr>
        <p:spPr>
          <a:xfrm rot="0">
            <a:off x="15598983" y="8419861"/>
            <a:ext cx="1502172" cy="5226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71"/>
              </a:lnSpc>
            </a:pPr>
            <a:r>
              <a:rPr lang="en-US" b="true" sz="155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Conc</a:t>
            </a:r>
            <a:r>
              <a:rPr lang="en-US" b="true" sz="155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lus</a:t>
            </a:r>
            <a:r>
              <a:rPr lang="en-US" b="true" sz="155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ions </a:t>
            </a:r>
          </a:p>
          <a:p>
            <a:pPr algn="ctr">
              <a:lnSpc>
                <a:spcPts val="2171"/>
              </a:lnSpc>
            </a:pPr>
            <a:r>
              <a:rPr lang="en-US" b="true" sz="155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&amp; Future Work</a:t>
            </a:r>
          </a:p>
        </p:txBody>
      </p:sp>
      <p:sp>
        <p:nvSpPr>
          <p:cNvPr name="AutoShape 40" id="40"/>
          <p:cNvSpPr/>
          <p:nvPr/>
        </p:nvSpPr>
        <p:spPr>
          <a:xfrm flipV="true">
            <a:off x="875624" y="9532655"/>
            <a:ext cx="16600271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41" id="41"/>
          <p:cNvGrpSpPr/>
          <p:nvPr/>
        </p:nvGrpSpPr>
        <p:grpSpPr>
          <a:xfrm rot="0">
            <a:off x="1599478" y="9654207"/>
            <a:ext cx="313003" cy="426181"/>
            <a:chOff x="0" y="0"/>
            <a:chExt cx="83879" cy="114209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83879" cy="114209"/>
            </a:xfrm>
            <a:custGeom>
              <a:avLst/>
              <a:gdLst/>
              <a:ahLst/>
              <a:cxnLst/>
              <a:rect r="r" b="b" t="t" l="l"/>
              <a:pathLst>
                <a:path h="114209" w="83879">
                  <a:moveTo>
                    <a:pt x="41940" y="0"/>
                  </a:moveTo>
                  <a:lnTo>
                    <a:pt x="41940" y="0"/>
                  </a:lnTo>
                  <a:cubicBezTo>
                    <a:pt x="53063" y="0"/>
                    <a:pt x="63730" y="4419"/>
                    <a:pt x="71595" y="12284"/>
                  </a:cubicBezTo>
                  <a:cubicBezTo>
                    <a:pt x="79461" y="20149"/>
                    <a:pt x="83879" y="30817"/>
                    <a:pt x="83879" y="41940"/>
                  </a:cubicBezTo>
                  <a:lnTo>
                    <a:pt x="83879" y="72269"/>
                  </a:lnTo>
                  <a:cubicBezTo>
                    <a:pt x="83879" y="83392"/>
                    <a:pt x="79461" y="94060"/>
                    <a:pt x="71595" y="101925"/>
                  </a:cubicBezTo>
                  <a:cubicBezTo>
                    <a:pt x="63730" y="109790"/>
                    <a:pt x="53063" y="114209"/>
                    <a:pt x="41940" y="114209"/>
                  </a:cubicBezTo>
                  <a:lnTo>
                    <a:pt x="41940" y="114209"/>
                  </a:lnTo>
                  <a:cubicBezTo>
                    <a:pt x="30817" y="114209"/>
                    <a:pt x="20149" y="109790"/>
                    <a:pt x="12284" y="101925"/>
                  </a:cubicBezTo>
                  <a:cubicBezTo>
                    <a:pt x="4419" y="94060"/>
                    <a:pt x="0" y="83392"/>
                    <a:pt x="0" y="72269"/>
                  </a:cubicBezTo>
                  <a:lnTo>
                    <a:pt x="0" y="41940"/>
                  </a:lnTo>
                  <a:cubicBezTo>
                    <a:pt x="0" y="30817"/>
                    <a:pt x="4419" y="20149"/>
                    <a:pt x="12284" y="12284"/>
                  </a:cubicBezTo>
                  <a:cubicBezTo>
                    <a:pt x="20149" y="4419"/>
                    <a:pt x="30817" y="0"/>
                    <a:pt x="41940" y="0"/>
                  </a:cubicBezTo>
                  <a:close/>
                </a:path>
              </a:pathLst>
            </a:custGeom>
            <a:solidFill>
              <a:srgbClr val="80C5B7">
                <a:alpha val="48627"/>
              </a:srgbClr>
            </a:solidFill>
          </p:spPr>
        </p:sp>
        <p:sp>
          <p:nvSpPr>
            <p:cNvPr name="TextBox 43" id="43"/>
            <p:cNvSpPr txBox="true"/>
            <p:nvPr/>
          </p:nvSpPr>
          <p:spPr>
            <a:xfrm>
              <a:off x="0" y="-47625"/>
              <a:ext cx="83879" cy="1618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32"/>
                </a:lnSpc>
              </a:pPr>
            </a:p>
          </p:txBody>
        </p:sp>
      </p:grpSp>
      <p:sp>
        <p:nvSpPr>
          <p:cNvPr name="TextBox 44" id="44"/>
          <p:cNvSpPr txBox="true"/>
          <p:nvPr/>
        </p:nvSpPr>
        <p:spPr>
          <a:xfrm rot="0">
            <a:off x="1694530" y="9725050"/>
            <a:ext cx="103849" cy="2559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71"/>
              </a:lnSpc>
            </a:pPr>
            <a:r>
              <a:rPr lang="en-US" b="true" sz="155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</a:t>
            </a:r>
          </a:p>
        </p:txBody>
      </p:sp>
      <p:grpSp>
        <p:nvGrpSpPr>
          <p:cNvPr name="Group 45" id="45"/>
          <p:cNvGrpSpPr/>
          <p:nvPr/>
        </p:nvGrpSpPr>
        <p:grpSpPr>
          <a:xfrm rot="0">
            <a:off x="3691949" y="9654207"/>
            <a:ext cx="313003" cy="426181"/>
            <a:chOff x="0" y="0"/>
            <a:chExt cx="83879" cy="114209"/>
          </a:xfrm>
        </p:grpSpPr>
        <p:sp>
          <p:nvSpPr>
            <p:cNvPr name="Freeform 46" id="46"/>
            <p:cNvSpPr/>
            <p:nvPr/>
          </p:nvSpPr>
          <p:spPr>
            <a:xfrm flipH="false" flipV="false" rot="0">
              <a:off x="0" y="0"/>
              <a:ext cx="83879" cy="114209"/>
            </a:xfrm>
            <a:custGeom>
              <a:avLst/>
              <a:gdLst/>
              <a:ahLst/>
              <a:cxnLst/>
              <a:rect r="r" b="b" t="t" l="l"/>
              <a:pathLst>
                <a:path h="114209" w="83879">
                  <a:moveTo>
                    <a:pt x="41940" y="0"/>
                  </a:moveTo>
                  <a:lnTo>
                    <a:pt x="41940" y="0"/>
                  </a:lnTo>
                  <a:cubicBezTo>
                    <a:pt x="53063" y="0"/>
                    <a:pt x="63730" y="4419"/>
                    <a:pt x="71595" y="12284"/>
                  </a:cubicBezTo>
                  <a:cubicBezTo>
                    <a:pt x="79461" y="20149"/>
                    <a:pt x="83879" y="30817"/>
                    <a:pt x="83879" y="41940"/>
                  </a:cubicBezTo>
                  <a:lnTo>
                    <a:pt x="83879" y="72269"/>
                  </a:lnTo>
                  <a:cubicBezTo>
                    <a:pt x="83879" y="83392"/>
                    <a:pt x="79461" y="94060"/>
                    <a:pt x="71595" y="101925"/>
                  </a:cubicBezTo>
                  <a:cubicBezTo>
                    <a:pt x="63730" y="109790"/>
                    <a:pt x="53063" y="114209"/>
                    <a:pt x="41940" y="114209"/>
                  </a:cubicBezTo>
                  <a:lnTo>
                    <a:pt x="41940" y="114209"/>
                  </a:lnTo>
                  <a:cubicBezTo>
                    <a:pt x="30817" y="114209"/>
                    <a:pt x="20149" y="109790"/>
                    <a:pt x="12284" y="101925"/>
                  </a:cubicBezTo>
                  <a:cubicBezTo>
                    <a:pt x="4419" y="94060"/>
                    <a:pt x="0" y="83392"/>
                    <a:pt x="0" y="72269"/>
                  </a:cubicBezTo>
                  <a:lnTo>
                    <a:pt x="0" y="41940"/>
                  </a:lnTo>
                  <a:cubicBezTo>
                    <a:pt x="0" y="30817"/>
                    <a:pt x="4419" y="20149"/>
                    <a:pt x="12284" y="12284"/>
                  </a:cubicBezTo>
                  <a:cubicBezTo>
                    <a:pt x="20149" y="4419"/>
                    <a:pt x="30817" y="0"/>
                    <a:pt x="41940" y="0"/>
                  </a:cubicBezTo>
                  <a:close/>
                </a:path>
              </a:pathLst>
            </a:custGeom>
            <a:solidFill>
              <a:srgbClr val="80C5B7">
                <a:alpha val="48627"/>
              </a:srgbClr>
            </a:solidFill>
          </p:spPr>
        </p:sp>
        <p:sp>
          <p:nvSpPr>
            <p:cNvPr name="TextBox 47" id="47"/>
            <p:cNvSpPr txBox="true"/>
            <p:nvPr/>
          </p:nvSpPr>
          <p:spPr>
            <a:xfrm>
              <a:off x="0" y="-47625"/>
              <a:ext cx="83879" cy="1618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32"/>
                </a:lnSpc>
              </a:pPr>
            </a:p>
          </p:txBody>
        </p:sp>
      </p:grpSp>
      <p:sp>
        <p:nvSpPr>
          <p:cNvPr name="TextBox 48" id="48"/>
          <p:cNvSpPr txBox="true"/>
          <p:nvPr/>
        </p:nvSpPr>
        <p:spPr>
          <a:xfrm rot="0">
            <a:off x="3784024" y="9725050"/>
            <a:ext cx="109802" cy="2559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71"/>
              </a:lnSpc>
            </a:pPr>
            <a:r>
              <a:rPr lang="en-US" b="true" sz="155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2</a:t>
            </a:r>
          </a:p>
        </p:txBody>
      </p:sp>
      <p:grpSp>
        <p:nvGrpSpPr>
          <p:cNvPr name="Group 49" id="49"/>
          <p:cNvGrpSpPr/>
          <p:nvPr/>
        </p:nvGrpSpPr>
        <p:grpSpPr>
          <a:xfrm rot="0">
            <a:off x="5780303" y="9654207"/>
            <a:ext cx="313003" cy="426181"/>
            <a:chOff x="0" y="0"/>
            <a:chExt cx="83879" cy="114209"/>
          </a:xfrm>
        </p:grpSpPr>
        <p:sp>
          <p:nvSpPr>
            <p:cNvPr name="Freeform 50" id="50"/>
            <p:cNvSpPr/>
            <p:nvPr/>
          </p:nvSpPr>
          <p:spPr>
            <a:xfrm flipH="false" flipV="false" rot="0">
              <a:off x="0" y="0"/>
              <a:ext cx="83879" cy="114209"/>
            </a:xfrm>
            <a:custGeom>
              <a:avLst/>
              <a:gdLst/>
              <a:ahLst/>
              <a:cxnLst/>
              <a:rect r="r" b="b" t="t" l="l"/>
              <a:pathLst>
                <a:path h="114209" w="83879">
                  <a:moveTo>
                    <a:pt x="41940" y="0"/>
                  </a:moveTo>
                  <a:lnTo>
                    <a:pt x="41940" y="0"/>
                  </a:lnTo>
                  <a:cubicBezTo>
                    <a:pt x="53063" y="0"/>
                    <a:pt x="63730" y="4419"/>
                    <a:pt x="71595" y="12284"/>
                  </a:cubicBezTo>
                  <a:cubicBezTo>
                    <a:pt x="79461" y="20149"/>
                    <a:pt x="83879" y="30817"/>
                    <a:pt x="83879" y="41940"/>
                  </a:cubicBezTo>
                  <a:lnTo>
                    <a:pt x="83879" y="72269"/>
                  </a:lnTo>
                  <a:cubicBezTo>
                    <a:pt x="83879" y="83392"/>
                    <a:pt x="79461" y="94060"/>
                    <a:pt x="71595" y="101925"/>
                  </a:cubicBezTo>
                  <a:cubicBezTo>
                    <a:pt x="63730" y="109790"/>
                    <a:pt x="53063" y="114209"/>
                    <a:pt x="41940" y="114209"/>
                  </a:cubicBezTo>
                  <a:lnTo>
                    <a:pt x="41940" y="114209"/>
                  </a:lnTo>
                  <a:cubicBezTo>
                    <a:pt x="30817" y="114209"/>
                    <a:pt x="20149" y="109790"/>
                    <a:pt x="12284" y="101925"/>
                  </a:cubicBezTo>
                  <a:cubicBezTo>
                    <a:pt x="4419" y="94060"/>
                    <a:pt x="0" y="83392"/>
                    <a:pt x="0" y="72269"/>
                  </a:cubicBezTo>
                  <a:lnTo>
                    <a:pt x="0" y="41940"/>
                  </a:lnTo>
                  <a:cubicBezTo>
                    <a:pt x="0" y="30817"/>
                    <a:pt x="4419" y="20149"/>
                    <a:pt x="12284" y="12284"/>
                  </a:cubicBezTo>
                  <a:cubicBezTo>
                    <a:pt x="20149" y="4419"/>
                    <a:pt x="30817" y="0"/>
                    <a:pt x="41940" y="0"/>
                  </a:cubicBezTo>
                  <a:close/>
                </a:path>
              </a:pathLst>
            </a:custGeom>
            <a:solidFill>
              <a:srgbClr val="80C5B7">
                <a:alpha val="48627"/>
              </a:srgbClr>
            </a:solidFill>
          </p:spPr>
        </p:sp>
        <p:sp>
          <p:nvSpPr>
            <p:cNvPr name="TextBox 51" id="51"/>
            <p:cNvSpPr txBox="true"/>
            <p:nvPr/>
          </p:nvSpPr>
          <p:spPr>
            <a:xfrm>
              <a:off x="0" y="-47625"/>
              <a:ext cx="83879" cy="1618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32"/>
                </a:lnSpc>
              </a:pPr>
            </a:p>
          </p:txBody>
        </p:sp>
      </p:grpSp>
      <p:sp>
        <p:nvSpPr>
          <p:cNvPr name="TextBox 52" id="52"/>
          <p:cNvSpPr txBox="true"/>
          <p:nvPr/>
        </p:nvSpPr>
        <p:spPr>
          <a:xfrm rot="0">
            <a:off x="5869071" y="9725050"/>
            <a:ext cx="116417" cy="2559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71"/>
              </a:lnSpc>
            </a:pPr>
            <a:r>
              <a:rPr lang="en-US" b="true" sz="155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3</a:t>
            </a:r>
          </a:p>
        </p:txBody>
      </p:sp>
      <p:grpSp>
        <p:nvGrpSpPr>
          <p:cNvPr name="Group 53" id="53"/>
          <p:cNvGrpSpPr/>
          <p:nvPr/>
        </p:nvGrpSpPr>
        <p:grpSpPr>
          <a:xfrm rot="0">
            <a:off x="7892092" y="9654207"/>
            <a:ext cx="266502" cy="426181"/>
            <a:chOff x="0" y="0"/>
            <a:chExt cx="71418" cy="114209"/>
          </a:xfrm>
        </p:grpSpPr>
        <p:sp>
          <p:nvSpPr>
            <p:cNvPr name="Freeform 54" id="54"/>
            <p:cNvSpPr/>
            <p:nvPr/>
          </p:nvSpPr>
          <p:spPr>
            <a:xfrm flipH="false" flipV="false" rot="0">
              <a:off x="0" y="0"/>
              <a:ext cx="71418" cy="114209"/>
            </a:xfrm>
            <a:custGeom>
              <a:avLst/>
              <a:gdLst/>
              <a:ahLst/>
              <a:cxnLst/>
              <a:rect r="r" b="b" t="t" l="l"/>
              <a:pathLst>
                <a:path h="114209" w="71418">
                  <a:moveTo>
                    <a:pt x="35709" y="0"/>
                  </a:moveTo>
                  <a:lnTo>
                    <a:pt x="35709" y="0"/>
                  </a:lnTo>
                  <a:cubicBezTo>
                    <a:pt x="45179" y="0"/>
                    <a:pt x="54262" y="3762"/>
                    <a:pt x="60959" y="10459"/>
                  </a:cubicBezTo>
                  <a:cubicBezTo>
                    <a:pt x="67656" y="17156"/>
                    <a:pt x="71418" y="26238"/>
                    <a:pt x="71418" y="35709"/>
                  </a:cubicBezTo>
                  <a:lnTo>
                    <a:pt x="71418" y="78500"/>
                  </a:lnTo>
                  <a:cubicBezTo>
                    <a:pt x="71418" y="98222"/>
                    <a:pt x="55430" y="114209"/>
                    <a:pt x="35709" y="114209"/>
                  </a:cubicBezTo>
                  <a:lnTo>
                    <a:pt x="35709" y="114209"/>
                  </a:lnTo>
                  <a:cubicBezTo>
                    <a:pt x="15987" y="114209"/>
                    <a:pt x="0" y="98222"/>
                    <a:pt x="0" y="78500"/>
                  </a:cubicBezTo>
                  <a:lnTo>
                    <a:pt x="0" y="35709"/>
                  </a:lnTo>
                  <a:cubicBezTo>
                    <a:pt x="0" y="15987"/>
                    <a:pt x="15987" y="0"/>
                    <a:pt x="35709" y="0"/>
                  </a:cubicBezTo>
                  <a:close/>
                </a:path>
              </a:pathLst>
            </a:custGeom>
            <a:solidFill>
              <a:srgbClr val="80C5B7">
                <a:alpha val="48627"/>
              </a:srgbClr>
            </a:solidFill>
          </p:spPr>
        </p:sp>
        <p:sp>
          <p:nvSpPr>
            <p:cNvPr name="TextBox 55" id="55"/>
            <p:cNvSpPr txBox="true"/>
            <p:nvPr/>
          </p:nvSpPr>
          <p:spPr>
            <a:xfrm>
              <a:off x="0" y="-47625"/>
              <a:ext cx="71418" cy="1618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32"/>
                </a:lnSpc>
              </a:pPr>
            </a:p>
          </p:txBody>
        </p:sp>
      </p:grpSp>
      <p:sp>
        <p:nvSpPr>
          <p:cNvPr name="TextBox 56" id="56"/>
          <p:cNvSpPr txBox="true"/>
          <p:nvPr/>
        </p:nvSpPr>
        <p:spPr>
          <a:xfrm rot="0">
            <a:off x="7973023" y="9725050"/>
            <a:ext cx="88421" cy="2559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71"/>
              </a:lnSpc>
            </a:pPr>
            <a:r>
              <a:rPr lang="en-US" b="true" sz="155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4</a:t>
            </a:r>
          </a:p>
        </p:txBody>
      </p:sp>
      <p:grpSp>
        <p:nvGrpSpPr>
          <p:cNvPr name="Group 57" id="57"/>
          <p:cNvGrpSpPr/>
          <p:nvPr/>
        </p:nvGrpSpPr>
        <p:grpSpPr>
          <a:xfrm rot="0">
            <a:off x="9957196" y="9654207"/>
            <a:ext cx="313003" cy="426181"/>
            <a:chOff x="0" y="0"/>
            <a:chExt cx="83879" cy="114209"/>
          </a:xfrm>
        </p:grpSpPr>
        <p:sp>
          <p:nvSpPr>
            <p:cNvPr name="Freeform 58" id="58"/>
            <p:cNvSpPr/>
            <p:nvPr/>
          </p:nvSpPr>
          <p:spPr>
            <a:xfrm flipH="false" flipV="false" rot="0">
              <a:off x="0" y="0"/>
              <a:ext cx="83879" cy="114209"/>
            </a:xfrm>
            <a:custGeom>
              <a:avLst/>
              <a:gdLst/>
              <a:ahLst/>
              <a:cxnLst/>
              <a:rect r="r" b="b" t="t" l="l"/>
              <a:pathLst>
                <a:path h="114209" w="83879">
                  <a:moveTo>
                    <a:pt x="41940" y="0"/>
                  </a:moveTo>
                  <a:lnTo>
                    <a:pt x="41940" y="0"/>
                  </a:lnTo>
                  <a:cubicBezTo>
                    <a:pt x="53063" y="0"/>
                    <a:pt x="63730" y="4419"/>
                    <a:pt x="71595" y="12284"/>
                  </a:cubicBezTo>
                  <a:cubicBezTo>
                    <a:pt x="79461" y="20149"/>
                    <a:pt x="83879" y="30817"/>
                    <a:pt x="83879" y="41940"/>
                  </a:cubicBezTo>
                  <a:lnTo>
                    <a:pt x="83879" y="72269"/>
                  </a:lnTo>
                  <a:cubicBezTo>
                    <a:pt x="83879" y="83392"/>
                    <a:pt x="79461" y="94060"/>
                    <a:pt x="71595" y="101925"/>
                  </a:cubicBezTo>
                  <a:cubicBezTo>
                    <a:pt x="63730" y="109790"/>
                    <a:pt x="53063" y="114209"/>
                    <a:pt x="41940" y="114209"/>
                  </a:cubicBezTo>
                  <a:lnTo>
                    <a:pt x="41940" y="114209"/>
                  </a:lnTo>
                  <a:cubicBezTo>
                    <a:pt x="30817" y="114209"/>
                    <a:pt x="20149" y="109790"/>
                    <a:pt x="12284" y="101925"/>
                  </a:cubicBezTo>
                  <a:cubicBezTo>
                    <a:pt x="4419" y="94060"/>
                    <a:pt x="0" y="83392"/>
                    <a:pt x="0" y="72269"/>
                  </a:cubicBezTo>
                  <a:lnTo>
                    <a:pt x="0" y="41940"/>
                  </a:lnTo>
                  <a:cubicBezTo>
                    <a:pt x="0" y="30817"/>
                    <a:pt x="4419" y="20149"/>
                    <a:pt x="12284" y="12284"/>
                  </a:cubicBezTo>
                  <a:cubicBezTo>
                    <a:pt x="20149" y="4419"/>
                    <a:pt x="30817" y="0"/>
                    <a:pt x="41940" y="0"/>
                  </a:cubicBezTo>
                  <a:close/>
                </a:path>
              </a:pathLst>
            </a:custGeom>
            <a:solidFill>
              <a:srgbClr val="80C5B7">
                <a:alpha val="48627"/>
              </a:srgbClr>
            </a:solidFill>
          </p:spPr>
        </p:sp>
        <p:sp>
          <p:nvSpPr>
            <p:cNvPr name="TextBox 59" id="59"/>
            <p:cNvSpPr txBox="true"/>
            <p:nvPr/>
          </p:nvSpPr>
          <p:spPr>
            <a:xfrm>
              <a:off x="0" y="-47625"/>
              <a:ext cx="83879" cy="1618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32"/>
                </a:lnSpc>
              </a:pPr>
            </a:p>
          </p:txBody>
        </p:sp>
      </p:grpSp>
      <p:sp>
        <p:nvSpPr>
          <p:cNvPr name="TextBox 60" id="60"/>
          <p:cNvSpPr txBox="true"/>
          <p:nvPr/>
        </p:nvSpPr>
        <p:spPr>
          <a:xfrm rot="0">
            <a:off x="10044889" y="9725050"/>
            <a:ext cx="118566" cy="2559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71"/>
              </a:lnSpc>
            </a:pPr>
            <a:r>
              <a:rPr lang="en-US" b="true" sz="155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5</a:t>
            </a:r>
          </a:p>
        </p:txBody>
      </p:sp>
      <p:grpSp>
        <p:nvGrpSpPr>
          <p:cNvPr name="Group 61" id="61"/>
          <p:cNvGrpSpPr/>
          <p:nvPr/>
        </p:nvGrpSpPr>
        <p:grpSpPr>
          <a:xfrm rot="0">
            <a:off x="12045550" y="9654207"/>
            <a:ext cx="313003" cy="426181"/>
            <a:chOff x="0" y="0"/>
            <a:chExt cx="83879" cy="114209"/>
          </a:xfrm>
        </p:grpSpPr>
        <p:sp>
          <p:nvSpPr>
            <p:cNvPr name="Freeform 62" id="62"/>
            <p:cNvSpPr/>
            <p:nvPr/>
          </p:nvSpPr>
          <p:spPr>
            <a:xfrm flipH="false" flipV="false" rot="0">
              <a:off x="0" y="0"/>
              <a:ext cx="83879" cy="114209"/>
            </a:xfrm>
            <a:custGeom>
              <a:avLst/>
              <a:gdLst/>
              <a:ahLst/>
              <a:cxnLst/>
              <a:rect r="r" b="b" t="t" l="l"/>
              <a:pathLst>
                <a:path h="114209" w="83879">
                  <a:moveTo>
                    <a:pt x="41940" y="0"/>
                  </a:moveTo>
                  <a:lnTo>
                    <a:pt x="41940" y="0"/>
                  </a:lnTo>
                  <a:cubicBezTo>
                    <a:pt x="53063" y="0"/>
                    <a:pt x="63730" y="4419"/>
                    <a:pt x="71595" y="12284"/>
                  </a:cubicBezTo>
                  <a:cubicBezTo>
                    <a:pt x="79461" y="20149"/>
                    <a:pt x="83879" y="30817"/>
                    <a:pt x="83879" y="41940"/>
                  </a:cubicBezTo>
                  <a:lnTo>
                    <a:pt x="83879" y="72269"/>
                  </a:lnTo>
                  <a:cubicBezTo>
                    <a:pt x="83879" y="83392"/>
                    <a:pt x="79461" y="94060"/>
                    <a:pt x="71595" y="101925"/>
                  </a:cubicBezTo>
                  <a:cubicBezTo>
                    <a:pt x="63730" y="109790"/>
                    <a:pt x="53063" y="114209"/>
                    <a:pt x="41940" y="114209"/>
                  </a:cubicBezTo>
                  <a:lnTo>
                    <a:pt x="41940" y="114209"/>
                  </a:lnTo>
                  <a:cubicBezTo>
                    <a:pt x="30817" y="114209"/>
                    <a:pt x="20149" y="109790"/>
                    <a:pt x="12284" y="101925"/>
                  </a:cubicBezTo>
                  <a:cubicBezTo>
                    <a:pt x="4419" y="94060"/>
                    <a:pt x="0" y="83392"/>
                    <a:pt x="0" y="72269"/>
                  </a:cubicBezTo>
                  <a:lnTo>
                    <a:pt x="0" y="41940"/>
                  </a:lnTo>
                  <a:cubicBezTo>
                    <a:pt x="0" y="30817"/>
                    <a:pt x="4419" y="20149"/>
                    <a:pt x="12284" y="12284"/>
                  </a:cubicBezTo>
                  <a:cubicBezTo>
                    <a:pt x="20149" y="4419"/>
                    <a:pt x="30817" y="0"/>
                    <a:pt x="41940" y="0"/>
                  </a:cubicBezTo>
                  <a:close/>
                </a:path>
              </a:pathLst>
            </a:custGeom>
            <a:solidFill>
              <a:srgbClr val="80C5B7">
                <a:alpha val="48627"/>
              </a:srgbClr>
            </a:solidFill>
          </p:spPr>
        </p:sp>
        <p:sp>
          <p:nvSpPr>
            <p:cNvPr name="TextBox 63" id="63"/>
            <p:cNvSpPr txBox="true"/>
            <p:nvPr/>
          </p:nvSpPr>
          <p:spPr>
            <a:xfrm>
              <a:off x="0" y="-47625"/>
              <a:ext cx="83879" cy="1618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32"/>
                </a:lnSpc>
              </a:pPr>
            </a:p>
          </p:txBody>
        </p:sp>
      </p:grpSp>
      <p:sp>
        <p:nvSpPr>
          <p:cNvPr name="TextBox 64" id="64"/>
          <p:cNvSpPr txBox="true"/>
          <p:nvPr/>
        </p:nvSpPr>
        <p:spPr>
          <a:xfrm rot="0">
            <a:off x="12128696" y="9725050"/>
            <a:ext cx="127661" cy="2559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71"/>
              </a:lnSpc>
            </a:pPr>
            <a:r>
              <a:rPr lang="en-US" b="true" sz="155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6</a:t>
            </a:r>
          </a:p>
        </p:txBody>
      </p:sp>
      <p:grpSp>
        <p:nvGrpSpPr>
          <p:cNvPr name="Group 65" id="65"/>
          <p:cNvGrpSpPr/>
          <p:nvPr/>
        </p:nvGrpSpPr>
        <p:grpSpPr>
          <a:xfrm rot="0">
            <a:off x="14171013" y="9654207"/>
            <a:ext cx="313003" cy="426181"/>
            <a:chOff x="0" y="0"/>
            <a:chExt cx="83879" cy="114209"/>
          </a:xfrm>
        </p:grpSpPr>
        <p:sp>
          <p:nvSpPr>
            <p:cNvPr name="Freeform 66" id="66"/>
            <p:cNvSpPr/>
            <p:nvPr/>
          </p:nvSpPr>
          <p:spPr>
            <a:xfrm flipH="false" flipV="false" rot="0">
              <a:off x="0" y="0"/>
              <a:ext cx="83879" cy="114209"/>
            </a:xfrm>
            <a:custGeom>
              <a:avLst/>
              <a:gdLst/>
              <a:ahLst/>
              <a:cxnLst/>
              <a:rect r="r" b="b" t="t" l="l"/>
              <a:pathLst>
                <a:path h="114209" w="83879">
                  <a:moveTo>
                    <a:pt x="41940" y="0"/>
                  </a:moveTo>
                  <a:lnTo>
                    <a:pt x="41940" y="0"/>
                  </a:lnTo>
                  <a:cubicBezTo>
                    <a:pt x="53063" y="0"/>
                    <a:pt x="63730" y="4419"/>
                    <a:pt x="71595" y="12284"/>
                  </a:cubicBezTo>
                  <a:cubicBezTo>
                    <a:pt x="79461" y="20149"/>
                    <a:pt x="83879" y="30817"/>
                    <a:pt x="83879" y="41940"/>
                  </a:cubicBezTo>
                  <a:lnTo>
                    <a:pt x="83879" y="72269"/>
                  </a:lnTo>
                  <a:cubicBezTo>
                    <a:pt x="83879" y="83392"/>
                    <a:pt x="79461" y="94060"/>
                    <a:pt x="71595" y="101925"/>
                  </a:cubicBezTo>
                  <a:cubicBezTo>
                    <a:pt x="63730" y="109790"/>
                    <a:pt x="53063" y="114209"/>
                    <a:pt x="41940" y="114209"/>
                  </a:cubicBezTo>
                  <a:lnTo>
                    <a:pt x="41940" y="114209"/>
                  </a:lnTo>
                  <a:cubicBezTo>
                    <a:pt x="30817" y="114209"/>
                    <a:pt x="20149" y="109790"/>
                    <a:pt x="12284" y="101925"/>
                  </a:cubicBezTo>
                  <a:cubicBezTo>
                    <a:pt x="4419" y="94060"/>
                    <a:pt x="0" y="83392"/>
                    <a:pt x="0" y="72269"/>
                  </a:cubicBezTo>
                  <a:lnTo>
                    <a:pt x="0" y="41940"/>
                  </a:lnTo>
                  <a:cubicBezTo>
                    <a:pt x="0" y="30817"/>
                    <a:pt x="4419" y="20149"/>
                    <a:pt x="12284" y="12284"/>
                  </a:cubicBezTo>
                  <a:cubicBezTo>
                    <a:pt x="20149" y="4419"/>
                    <a:pt x="30817" y="0"/>
                    <a:pt x="41940" y="0"/>
                  </a:cubicBezTo>
                  <a:close/>
                </a:path>
              </a:pathLst>
            </a:custGeom>
            <a:solidFill>
              <a:srgbClr val="80C5B7">
                <a:alpha val="48627"/>
              </a:srgbClr>
            </a:solidFill>
          </p:spPr>
        </p:sp>
        <p:sp>
          <p:nvSpPr>
            <p:cNvPr name="TextBox 67" id="67"/>
            <p:cNvSpPr txBox="true"/>
            <p:nvPr/>
          </p:nvSpPr>
          <p:spPr>
            <a:xfrm>
              <a:off x="0" y="-47625"/>
              <a:ext cx="83879" cy="1618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32"/>
                </a:lnSpc>
              </a:pPr>
            </a:p>
          </p:txBody>
        </p:sp>
      </p:grpSp>
      <p:sp>
        <p:nvSpPr>
          <p:cNvPr name="TextBox 68" id="68"/>
          <p:cNvSpPr txBox="true"/>
          <p:nvPr/>
        </p:nvSpPr>
        <p:spPr>
          <a:xfrm rot="0">
            <a:off x="14268132" y="9725050"/>
            <a:ext cx="99715" cy="2559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71"/>
              </a:lnSpc>
            </a:pPr>
            <a:r>
              <a:rPr lang="en-US" b="true" sz="155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7</a:t>
            </a:r>
          </a:p>
        </p:txBody>
      </p:sp>
      <p:grpSp>
        <p:nvGrpSpPr>
          <p:cNvPr name="Group 69" id="69"/>
          <p:cNvGrpSpPr/>
          <p:nvPr/>
        </p:nvGrpSpPr>
        <p:grpSpPr>
          <a:xfrm rot="0">
            <a:off x="16245693" y="9654207"/>
            <a:ext cx="266502" cy="426181"/>
            <a:chOff x="0" y="0"/>
            <a:chExt cx="71418" cy="114209"/>
          </a:xfrm>
        </p:grpSpPr>
        <p:sp>
          <p:nvSpPr>
            <p:cNvPr name="Freeform 70" id="70"/>
            <p:cNvSpPr/>
            <p:nvPr/>
          </p:nvSpPr>
          <p:spPr>
            <a:xfrm flipH="false" flipV="false" rot="0">
              <a:off x="0" y="0"/>
              <a:ext cx="71418" cy="114209"/>
            </a:xfrm>
            <a:custGeom>
              <a:avLst/>
              <a:gdLst/>
              <a:ahLst/>
              <a:cxnLst/>
              <a:rect r="r" b="b" t="t" l="l"/>
              <a:pathLst>
                <a:path h="114209" w="71418">
                  <a:moveTo>
                    <a:pt x="35709" y="0"/>
                  </a:moveTo>
                  <a:lnTo>
                    <a:pt x="35709" y="0"/>
                  </a:lnTo>
                  <a:cubicBezTo>
                    <a:pt x="45179" y="0"/>
                    <a:pt x="54262" y="3762"/>
                    <a:pt x="60959" y="10459"/>
                  </a:cubicBezTo>
                  <a:cubicBezTo>
                    <a:pt x="67656" y="17156"/>
                    <a:pt x="71418" y="26238"/>
                    <a:pt x="71418" y="35709"/>
                  </a:cubicBezTo>
                  <a:lnTo>
                    <a:pt x="71418" y="78500"/>
                  </a:lnTo>
                  <a:cubicBezTo>
                    <a:pt x="71418" y="98222"/>
                    <a:pt x="55430" y="114209"/>
                    <a:pt x="35709" y="114209"/>
                  </a:cubicBezTo>
                  <a:lnTo>
                    <a:pt x="35709" y="114209"/>
                  </a:lnTo>
                  <a:cubicBezTo>
                    <a:pt x="15987" y="114209"/>
                    <a:pt x="0" y="98222"/>
                    <a:pt x="0" y="78500"/>
                  </a:cubicBezTo>
                  <a:lnTo>
                    <a:pt x="0" y="35709"/>
                  </a:lnTo>
                  <a:cubicBezTo>
                    <a:pt x="0" y="15987"/>
                    <a:pt x="15987" y="0"/>
                    <a:pt x="35709" y="0"/>
                  </a:cubicBezTo>
                  <a:close/>
                </a:path>
              </a:pathLst>
            </a:custGeom>
            <a:solidFill>
              <a:srgbClr val="80C5B7">
                <a:alpha val="48627"/>
              </a:srgbClr>
            </a:solidFill>
          </p:spPr>
        </p:sp>
        <p:sp>
          <p:nvSpPr>
            <p:cNvPr name="TextBox 71" id="71"/>
            <p:cNvSpPr txBox="true"/>
            <p:nvPr/>
          </p:nvSpPr>
          <p:spPr>
            <a:xfrm>
              <a:off x="0" y="-47625"/>
              <a:ext cx="71418" cy="1618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32"/>
                </a:lnSpc>
              </a:pPr>
            </a:p>
          </p:txBody>
        </p:sp>
      </p:grpSp>
      <p:sp>
        <p:nvSpPr>
          <p:cNvPr name="TextBox 72" id="72"/>
          <p:cNvSpPr txBox="true"/>
          <p:nvPr/>
        </p:nvSpPr>
        <p:spPr>
          <a:xfrm rot="0">
            <a:off x="16326624" y="9725050"/>
            <a:ext cx="88421" cy="2559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71"/>
              </a:lnSpc>
            </a:pPr>
            <a:r>
              <a:rPr lang="en-US" b="true" sz="155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8</a:t>
            </a:r>
          </a:p>
        </p:txBody>
      </p:sp>
      <p:sp>
        <p:nvSpPr>
          <p:cNvPr name="Freeform 73" id="73"/>
          <p:cNvSpPr/>
          <p:nvPr/>
        </p:nvSpPr>
        <p:spPr>
          <a:xfrm flipH="false" flipV="false" rot="0">
            <a:off x="14171013" y="5090173"/>
            <a:ext cx="3134128" cy="2655651"/>
          </a:xfrm>
          <a:custGeom>
            <a:avLst/>
            <a:gdLst/>
            <a:ahLst/>
            <a:cxnLst/>
            <a:rect r="r" b="b" t="t" l="l"/>
            <a:pathLst>
              <a:path h="2655651" w="3134128">
                <a:moveTo>
                  <a:pt x="0" y="0"/>
                </a:moveTo>
                <a:lnTo>
                  <a:pt x="3134128" y="0"/>
                </a:lnTo>
                <a:lnTo>
                  <a:pt x="3134128" y="2655651"/>
                </a:lnTo>
                <a:lnTo>
                  <a:pt x="0" y="265565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wipe dir="l"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3333" r="0" b="-43333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159936" y="460066"/>
            <a:ext cx="8126063" cy="10705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56"/>
              </a:lnSpc>
            </a:pPr>
            <a:r>
              <a:rPr lang="en-US" sz="6590" b="true">
                <a:solidFill>
                  <a:srgbClr val="000000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Task</a:t>
            </a:r>
            <a:r>
              <a:rPr lang="en-US" sz="6590" b="true">
                <a:solidFill>
                  <a:srgbClr val="000000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 Specification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3432638" y="4709879"/>
            <a:ext cx="5775000" cy="6950219"/>
          </a:xfrm>
          <a:custGeom>
            <a:avLst/>
            <a:gdLst/>
            <a:ahLst/>
            <a:cxnLst/>
            <a:rect r="r" b="b" t="t" l="l"/>
            <a:pathLst>
              <a:path h="6950219" w="5775000">
                <a:moveTo>
                  <a:pt x="0" y="0"/>
                </a:moveTo>
                <a:lnTo>
                  <a:pt x="5775000" y="0"/>
                </a:lnTo>
                <a:lnTo>
                  <a:pt x="5775000" y="6950218"/>
                </a:lnTo>
                <a:lnTo>
                  <a:pt x="0" y="695021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1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028700" y="1851099"/>
            <a:ext cx="13420719" cy="6479376"/>
            <a:chOff x="0" y="0"/>
            <a:chExt cx="3534675" cy="170650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534675" cy="1706502"/>
            </a:xfrm>
            <a:custGeom>
              <a:avLst/>
              <a:gdLst/>
              <a:ahLst/>
              <a:cxnLst/>
              <a:rect r="r" b="b" t="t" l="l"/>
              <a:pathLst>
                <a:path h="1706502" w="3534675">
                  <a:moveTo>
                    <a:pt x="7499" y="0"/>
                  </a:moveTo>
                  <a:lnTo>
                    <a:pt x="3527176" y="0"/>
                  </a:lnTo>
                  <a:cubicBezTo>
                    <a:pt x="3529165" y="0"/>
                    <a:pt x="3531072" y="790"/>
                    <a:pt x="3532479" y="2196"/>
                  </a:cubicBezTo>
                  <a:cubicBezTo>
                    <a:pt x="3533885" y="3603"/>
                    <a:pt x="3534675" y="5510"/>
                    <a:pt x="3534675" y="7499"/>
                  </a:cubicBezTo>
                  <a:lnTo>
                    <a:pt x="3534675" y="1699003"/>
                  </a:lnTo>
                  <a:cubicBezTo>
                    <a:pt x="3534675" y="1700992"/>
                    <a:pt x="3533885" y="1702900"/>
                    <a:pt x="3532479" y="1704306"/>
                  </a:cubicBezTo>
                  <a:cubicBezTo>
                    <a:pt x="3531072" y="1705712"/>
                    <a:pt x="3529165" y="1706502"/>
                    <a:pt x="3527176" y="1706502"/>
                  </a:cubicBezTo>
                  <a:lnTo>
                    <a:pt x="7499" y="1706502"/>
                  </a:lnTo>
                  <a:cubicBezTo>
                    <a:pt x="5510" y="1706502"/>
                    <a:pt x="3603" y="1705712"/>
                    <a:pt x="2196" y="1704306"/>
                  </a:cubicBezTo>
                  <a:cubicBezTo>
                    <a:pt x="790" y="1702900"/>
                    <a:pt x="0" y="1700992"/>
                    <a:pt x="0" y="1699003"/>
                  </a:cubicBezTo>
                  <a:lnTo>
                    <a:pt x="0" y="7499"/>
                  </a:lnTo>
                  <a:cubicBezTo>
                    <a:pt x="0" y="5510"/>
                    <a:pt x="790" y="3603"/>
                    <a:pt x="2196" y="2196"/>
                  </a:cubicBezTo>
                  <a:cubicBezTo>
                    <a:pt x="3603" y="790"/>
                    <a:pt x="5510" y="0"/>
                    <a:pt x="7499" y="0"/>
                  </a:cubicBezTo>
                  <a:close/>
                </a:path>
              </a:pathLst>
            </a:custGeom>
            <a:solidFill>
              <a:srgbClr val="80C5B7">
                <a:alpha val="48627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38100"/>
              <a:ext cx="3534675" cy="16684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31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159936" y="1960494"/>
            <a:ext cx="12621310" cy="61376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83"/>
              </a:lnSpc>
            </a:pPr>
            <a:r>
              <a:rPr lang="en-US" sz="1922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Input:</a:t>
            </a:r>
          </a:p>
          <a:p>
            <a:pPr algn="l" marL="414972" indent="-207486" lvl="1">
              <a:lnSpc>
                <a:spcPts val="2883"/>
              </a:lnSpc>
              <a:buFont typeface="Arial"/>
              <a:buChar char="•"/>
            </a:pPr>
            <a:r>
              <a:rPr lang="en-US" sz="1922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Fr</a:t>
            </a:r>
            <a:r>
              <a:rPr lang="en-US" sz="1922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ee-text reports from home hospitalization on Day 1 and Day 2</a:t>
            </a:r>
          </a:p>
          <a:p>
            <a:pPr algn="l" marL="414972" indent="-207486" lvl="1">
              <a:lnSpc>
                <a:spcPts val="2883"/>
              </a:lnSpc>
              <a:buFont typeface="Arial"/>
              <a:buChar char="•"/>
            </a:pPr>
            <a:r>
              <a:rPr lang="en-US" sz="1922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Clinical measurements: heart rate, respiratory rate, blood pressure, temperature, oxygen saturation.</a:t>
            </a:r>
          </a:p>
          <a:p>
            <a:pPr algn="l">
              <a:lnSpc>
                <a:spcPts val="2883"/>
              </a:lnSpc>
            </a:pPr>
            <a:r>
              <a:rPr lang="en-US" sz="1922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Output:</a:t>
            </a:r>
          </a:p>
          <a:p>
            <a:pPr algn="l" marL="414972" indent="-207486" lvl="1">
              <a:lnSpc>
                <a:spcPts val="2883"/>
              </a:lnSpc>
              <a:buFont typeface="Arial"/>
              <a:buChar char="•"/>
            </a:pPr>
            <a:r>
              <a:rPr lang="en-US" sz="1922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Classif</a:t>
            </a:r>
            <a:r>
              <a:rPr lang="en-US" sz="1922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ication of patient status: Deterioration, No Change, or Improvement</a:t>
            </a:r>
          </a:p>
          <a:p>
            <a:pPr algn="l">
              <a:lnSpc>
                <a:spcPts val="2883"/>
              </a:lnSpc>
            </a:pPr>
            <a:r>
              <a:rPr lang="en-US" sz="1922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Performance Metrics:</a:t>
            </a:r>
          </a:p>
          <a:p>
            <a:pPr algn="l" marL="414972" indent="-207486" lvl="1">
              <a:lnSpc>
                <a:spcPts val="2883"/>
              </a:lnSpc>
              <a:buFont typeface="Arial"/>
              <a:buChar char="•"/>
            </a:pPr>
            <a:r>
              <a:rPr lang="en-US" sz="1922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Accuracy</a:t>
            </a:r>
          </a:p>
          <a:p>
            <a:pPr algn="l" marL="414972" indent="-207486" lvl="1">
              <a:lnSpc>
                <a:spcPts val="2883"/>
              </a:lnSpc>
              <a:buFont typeface="Arial"/>
              <a:buChar char="•"/>
            </a:pPr>
            <a:r>
              <a:rPr lang="en-US" sz="1922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F1-score</a:t>
            </a:r>
          </a:p>
          <a:p>
            <a:pPr algn="l">
              <a:lnSpc>
                <a:spcPts val="2883"/>
              </a:lnSpc>
            </a:pPr>
          </a:p>
          <a:p>
            <a:pPr algn="l">
              <a:lnSpc>
                <a:spcPts val="2883"/>
              </a:lnSpc>
            </a:pPr>
            <a:r>
              <a:rPr lang="en-US" sz="1922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Plan:</a:t>
            </a:r>
          </a:p>
          <a:p>
            <a:pPr algn="l">
              <a:lnSpc>
                <a:spcPts val="2883"/>
              </a:lnSpc>
            </a:pPr>
            <a:r>
              <a:rPr lang="en-US" sz="1922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1. Data Pr</a:t>
            </a:r>
            <a:r>
              <a:rPr lang="en-US" sz="1922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eparation &amp; EDA</a:t>
            </a:r>
          </a:p>
          <a:p>
            <a:pPr algn="l">
              <a:lnSpc>
                <a:spcPts val="2883"/>
              </a:lnSpc>
            </a:pPr>
            <a:r>
              <a:rPr lang="en-US" sz="1922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2. Text &amp; Vitals Feature Engineering</a:t>
            </a:r>
          </a:p>
          <a:p>
            <a:pPr algn="l">
              <a:lnSpc>
                <a:spcPts val="2883"/>
              </a:lnSpc>
            </a:pPr>
            <a:r>
              <a:rPr lang="en-US" sz="1922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3. Baseline Modeling (Text or Vitals only)</a:t>
            </a:r>
          </a:p>
          <a:p>
            <a:pPr algn="l">
              <a:lnSpc>
                <a:spcPts val="2883"/>
              </a:lnSpc>
            </a:pPr>
            <a:r>
              <a:rPr lang="en-US" sz="1922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4.</a:t>
            </a:r>
            <a:r>
              <a:rPr lang="en-US" sz="1922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Combined Modeling (Text + Vitals)</a:t>
            </a:r>
          </a:p>
          <a:p>
            <a:pPr algn="l">
              <a:lnSpc>
                <a:spcPts val="2883"/>
              </a:lnSpc>
            </a:pPr>
            <a:r>
              <a:rPr lang="en-US" sz="1922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5. BERT-based Models</a:t>
            </a:r>
          </a:p>
          <a:p>
            <a:pPr algn="l">
              <a:lnSpc>
                <a:spcPts val="2883"/>
              </a:lnSpc>
            </a:pPr>
            <a:r>
              <a:rPr lang="en-US" sz="1922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6. Experimental Fusion Architectures</a:t>
            </a:r>
          </a:p>
          <a:p>
            <a:pPr algn="l">
              <a:lnSpc>
                <a:spcPts val="2883"/>
              </a:lnSpc>
            </a:pPr>
            <a:r>
              <a:rPr lang="en-US" sz="1922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7. Final Evaluation &amp; Model Selection</a:t>
            </a:r>
          </a:p>
        </p:txBody>
      </p:sp>
    </p:spTree>
  </p:cSld>
  <p:clrMapOvr>
    <a:masterClrMapping/>
  </p:clrMapOvr>
  <p:transition spd="fast">
    <p:wipe dir="l"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3333" r="0" b="-43333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132095" y="223422"/>
            <a:ext cx="5300248" cy="10705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56"/>
              </a:lnSpc>
            </a:pPr>
            <a:r>
              <a:rPr lang="en-US" sz="6590" b="true">
                <a:solidFill>
                  <a:srgbClr val="000000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Proj</a:t>
            </a:r>
            <a:r>
              <a:rPr lang="en-US" sz="6590" b="true">
                <a:solidFill>
                  <a:srgbClr val="000000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ect Plan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917338" y="1405376"/>
            <a:ext cx="16733743" cy="8686740"/>
            <a:chOff x="0" y="0"/>
            <a:chExt cx="4407241" cy="228786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407241" cy="2287866"/>
            </a:xfrm>
            <a:custGeom>
              <a:avLst/>
              <a:gdLst/>
              <a:ahLst/>
              <a:cxnLst/>
              <a:rect r="r" b="b" t="t" l="l"/>
              <a:pathLst>
                <a:path h="2287866" w="4407241">
                  <a:moveTo>
                    <a:pt x="6014" y="0"/>
                  </a:moveTo>
                  <a:lnTo>
                    <a:pt x="4401227" y="0"/>
                  </a:lnTo>
                  <a:cubicBezTo>
                    <a:pt x="4402822" y="0"/>
                    <a:pt x="4404352" y="634"/>
                    <a:pt x="4405480" y="1762"/>
                  </a:cubicBezTo>
                  <a:cubicBezTo>
                    <a:pt x="4406607" y="2890"/>
                    <a:pt x="4407241" y="4419"/>
                    <a:pt x="4407241" y="6014"/>
                  </a:cubicBezTo>
                  <a:lnTo>
                    <a:pt x="4407241" y="2281851"/>
                  </a:lnTo>
                  <a:cubicBezTo>
                    <a:pt x="4407241" y="2283446"/>
                    <a:pt x="4406607" y="2284976"/>
                    <a:pt x="4405480" y="2286104"/>
                  </a:cubicBezTo>
                  <a:cubicBezTo>
                    <a:pt x="4404352" y="2287232"/>
                    <a:pt x="4402822" y="2287866"/>
                    <a:pt x="4401227" y="2287866"/>
                  </a:cubicBezTo>
                  <a:lnTo>
                    <a:pt x="6014" y="2287866"/>
                  </a:lnTo>
                  <a:cubicBezTo>
                    <a:pt x="4419" y="2287866"/>
                    <a:pt x="2890" y="2287232"/>
                    <a:pt x="1762" y="2286104"/>
                  </a:cubicBezTo>
                  <a:cubicBezTo>
                    <a:pt x="634" y="2284976"/>
                    <a:pt x="0" y="2283446"/>
                    <a:pt x="0" y="2281851"/>
                  </a:cubicBezTo>
                  <a:lnTo>
                    <a:pt x="0" y="6014"/>
                  </a:lnTo>
                  <a:cubicBezTo>
                    <a:pt x="0" y="4419"/>
                    <a:pt x="634" y="2890"/>
                    <a:pt x="1762" y="1762"/>
                  </a:cubicBezTo>
                  <a:cubicBezTo>
                    <a:pt x="2890" y="634"/>
                    <a:pt x="4419" y="0"/>
                    <a:pt x="6014" y="0"/>
                  </a:cubicBezTo>
                  <a:close/>
                </a:path>
              </a:pathLst>
            </a:custGeom>
            <a:solidFill>
              <a:srgbClr val="80C5B7">
                <a:alpha val="48627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38100"/>
              <a:ext cx="4407241" cy="22497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31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256655" y="1696009"/>
            <a:ext cx="8807155" cy="21558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83"/>
              </a:lnSpc>
            </a:pPr>
            <a:r>
              <a:rPr lang="en-US" sz="1922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1. Data Pr</a:t>
            </a:r>
            <a:r>
              <a:rPr lang="en-US" sz="1922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eparation &amp; EDA</a:t>
            </a:r>
          </a:p>
          <a:p>
            <a:pPr algn="l" marL="414972" indent="-207486" lvl="1">
              <a:lnSpc>
                <a:spcPts val="2883"/>
              </a:lnSpc>
              <a:buFont typeface="Arial"/>
              <a:buChar char="•"/>
            </a:pPr>
            <a:r>
              <a:rPr lang="en-US" sz="1922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Synthetic dataset generation simulating home-hospitalization cases</a:t>
            </a:r>
          </a:p>
          <a:p>
            <a:pPr algn="l" marL="414972" indent="-207486" lvl="1">
              <a:lnSpc>
                <a:spcPts val="2883"/>
              </a:lnSpc>
              <a:buFont typeface="Arial"/>
              <a:buChar char="•"/>
            </a:pPr>
            <a:r>
              <a:rPr lang="en-US" sz="1922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Manual</a:t>
            </a:r>
            <a:r>
              <a:rPr lang="en-US" sz="1922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labeling of condition change: Improvement / No Change / Deterioration</a:t>
            </a:r>
          </a:p>
          <a:p>
            <a:pPr algn="l" marL="414972" indent="-207486" lvl="1">
              <a:lnSpc>
                <a:spcPts val="2883"/>
              </a:lnSpc>
              <a:buFont typeface="Arial"/>
              <a:buChar char="•"/>
            </a:pPr>
            <a:r>
              <a:rPr lang="en-US" sz="1922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Initial class</a:t>
            </a:r>
            <a:r>
              <a:rPr lang="en-US" sz="1922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balance analysis</a:t>
            </a:r>
          </a:p>
          <a:p>
            <a:pPr algn="l" marL="414972" indent="-207486" lvl="1">
              <a:lnSpc>
                <a:spcPts val="2883"/>
              </a:lnSpc>
              <a:buFont typeface="Arial"/>
              <a:buChar char="•"/>
            </a:pPr>
            <a:r>
              <a:rPr lang="en-US" sz="1922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Split into Train / Validation / Test (80/20) with stratification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70510" y="4054160"/>
            <a:ext cx="7010368" cy="25178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83"/>
              </a:lnSpc>
            </a:pPr>
            <a:r>
              <a:rPr lang="en-US" sz="1922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2. T</a:t>
            </a:r>
            <a:r>
              <a:rPr lang="en-US" sz="1922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ext &amp; V</a:t>
            </a:r>
            <a:r>
              <a:rPr lang="en-US" sz="1922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itals Feature Engineering</a:t>
            </a:r>
          </a:p>
          <a:p>
            <a:pPr algn="l" marL="414972" indent="-207486" lvl="1">
              <a:lnSpc>
                <a:spcPts val="2883"/>
              </a:lnSpc>
              <a:buFont typeface="Arial"/>
              <a:buChar char="•"/>
            </a:pPr>
            <a:r>
              <a:rPr lang="en-US" sz="1922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Merge day1 and day2 notes → combined_text</a:t>
            </a:r>
          </a:p>
          <a:p>
            <a:pPr algn="l" marL="414972" indent="-207486" lvl="1">
              <a:lnSpc>
                <a:spcPts val="2883"/>
              </a:lnSpc>
              <a:buFont typeface="Arial"/>
              <a:buChar char="•"/>
            </a:pPr>
            <a:r>
              <a:rPr lang="en-US" sz="1922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Text cleaning:</a:t>
            </a:r>
            <a:r>
              <a:rPr lang="en-US" sz="1922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lowercasing, punctuation removal, spell correction, stopword removal</a:t>
            </a:r>
          </a:p>
          <a:p>
            <a:pPr algn="l" marL="414972" indent="-207486" lvl="1">
              <a:lnSpc>
                <a:spcPts val="2883"/>
              </a:lnSpc>
              <a:buFont typeface="Arial"/>
              <a:buChar char="•"/>
            </a:pPr>
            <a:r>
              <a:rPr lang="en-US" sz="1922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V</a:t>
            </a:r>
            <a:r>
              <a:rPr lang="en-US" sz="1922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itals:</a:t>
            </a:r>
            <a:r>
              <a:rPr lang="en-US" sz="1922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compute Δ (day2 - day1) for HR, BP, Temp, etc.</a:t>
            </a:r>
          </a:p>
          <a:p>
            <a:pPr algn="l" marL="414972" indent="-207486" lvl="1">
              <a:lnSpc>
                <a:spcPts val="2883"/>
              </a:lnSpc>
              <a:buFont typeface="Arial"/>
              <a:buChar char="•"/>
            </a:pPr>
            <a:r>
              <a:rPr lang="en-US" sz="1922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Imputation (SimpleImputer) and Standardization (StandardScaler)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70510" y="6774294"/>
            <a:ext cx="8013700" cy="14318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83"/>
              </a:lnSpc>
            </a:pPr>
            <a:r>
              <a:rPr lang="en-US" sz="1922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3. Baseline Modeling (Text </a:t>
            </a:r>
            <a:r>
              <a:rPr lang="en-US" sz="1922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or Vitals only)</a:t>
            </a:r>
          </a:p>
          <a:p>
            <a:pPr algn="l" marL="414972" indent="-207486" lvl="1">
              <a:lnSpc>
                <a:spcPts val="2883"/>
              </a:lnSpc>
              <a:buFont typeface="Arial"/>
              <a:buChar char="•"/>
            </a:pPr>
            <a:r>
              <a:rPr lang="en-US" sz="1922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TF-IDF + Logistic Regression</a:t>
            </a:r>
          </a:p>
          <a:p>
            <a:pPr algn="l" marL="414972" indent="-207486" lvl="1">
              <a:lnSpc>
                <a:spcPts val="2883"/>
              </a:lnSpc>
              <a:buFont typeface="Arial"/>
              <a:buChar char="•"/>
            </a:pPr>
            <a:r>
              <a:rPr lang="en-US" sz="1922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V</a:t>
            </a:r>
            <a:r>
              <a:rPr lang="en-US" sz="1922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itals</a:t>
            </a:r>
            <a:r>
              <a:rPr lang="en-US" sz="1922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only with XGBoost and Random Forest</a:t>
            </a:r>
          </a:p>
          <a:p>
            <a:pPr algn="l" marL="414972" indent="-207486" lvl="1">
              <a:lnSpc>
                <a:spcPts val="2883"/>
              </a:lnSpc>
              <a:buFont typeface="Arial"/>
              <a:buChar char="•"/>
            </a:pPr>
            <a:r>
              <a:rPr lang="en-US" sz="1922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Ev</a:t>
            </a:r>
            <a:r>
              <a:rPr lang="en-US" sz="1922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aluate on validation/test splits using Accuracy &amp; F1 (macro)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56655" y="8358964"/>
            <a:ext cx="8598351" cy="14318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83"/>
              </a:lnSpc>
            </a:pPr>
            <a:r>
              <a:rPr lang="en-US" sz="1922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4. Combined Modeling (Text +</a:t>
            </a:r>
            <a:r>
              <a:rPr lang="en-US" sz="1922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Vitals)</a:t>
            </a:r>
          </a:p>
          <a:p>
            <a:pPr algn="l" marL="414972" indent="-207486" lvl="1">
              <a:lnSpc>
                <a:spcPts val="2883"/>
              </a:lnSpc>
              <a:buFont typeface="Arial"/>
              <a:buChar char="•"/>
            </a:pPr>
            <a:r>
              <a:rPr lang="en-US" sz="1922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Fusion pipelines combining TF-IDF or BERT embeddings + ΔVitals</a:t>
            </a:r>
          </a:p>
          <a:p>
            <a:pPr algn="l" marL="414972" indent="-207486" lvl="1">
              <a:lnSpc>
                <a:spcPts val="2883"/>
              </a:lnSpc>
              <a:buFont typeface="Arial"/>
              <a:buChar char="•"/>
            </a:pPr>
            <a:r>
              <a:rPr lang="en-US" sz="1922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Models: Logistic Regression, </a:t>
            </a:r>
            <a:r>
              <a:rPr lang="en-US" sz="1922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XGBoost, LightGBM, Neural Networks</a:t>
            </a:r>
          </a:p>
          <a:p>
            <a:pPr algn="l" marL="414972" indent="-207486" lvl="1">
              <a:lnSpc>
                <a:spcPts val="2883"/>
              </a:lnSpc>
              <a:buFont typeface="Arial"/>
              <a:buChar char="•"/>
            </a:pPr>
            <a:r>
              <a:rPr lang="en-US" sz="1922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Cr</a:t>
            </a:r>
            <a:r>
              <a:rPr lang="en-US" sz="1922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oss-validated performance: Accuracy, F1 per class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561522" y="1696009"/>
            <a:ext cx="6468550" cy="21558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83"/>
              </a:lnSpc>
            </a:pPr>
            <a:r>
              <a:rPr lang="en-US" sz="1922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5. BERT-based Models</a:t>
            </a:r>
          </a:p>
          <a:p>
            <a:pPr algn="l" marL="414972" indent="-207486" lvl="1">
              <a:lnSpc>
                <a:spcPts val="2883"/>
              </a:lnSpc>
              <a:buFont typeface="Arial"/>
              <a:buChar char="•"/>
            </a:pPr>
            <a:r>
              <a:rPr lang="en-US" sz="1922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Manual fine-tuning </a:t>
            </a:r>
            <a:r>
              <a:rPr lang="en-US" sz="1922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on small dataset (BERT tokenizer + classifier head)</a:t>
            </a:r>
          </a:p>
          <a:p>
            <a:pPr algn="l" marL="414972" indent="-207486" lvl="1">
              <a:lnSpc>
                <a:spcPts val="2883"/>
              </a:lnSpc>
              <a:buFont typeface="Arial"/>
              <a:buChar char="•"/>
            </a:pPr>
            <a:r>
              <a:rPr lang="en-US" sz="1922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Classifiers:</a:t>
            </a:r>
            <a:r>
              <a:rPr lang="en-US" sz="1922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Logistic, XGBoost, Neural Net</a:t>
            </a:r>
          </a:p>
          <a:p>
            <a:pPr algn="l" marL="414972" indent="-207486" lvl="1">
              <a:lnSpc>
                <a:spcPts val="2883"/>
              </a:lnSpc>
              <a:buFont typeface="Arial"/>
              <a:buChar char="•"/>
            </a:pPr>
            <a:r>
              <a:rPr lang="en-US" sz="1922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Ev</a:t>
            </a:r>
            <a:r>
              <a:rPr lang="en-US" sz="1922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aluate effect of pretrained embeddings vs. end-to-end finetuning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561522" y="4103674"/>
            <a:ext cx="6468550" cy="21558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83"/>
              </a:lnSpc>
            </a:pPr>
            <a:r>
              <a:rPr lang="en-US" sz="1922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6. Experimental Fusion Architectures</a:t>
            </a:r>
          </a:p>
          <a:p>
            <a:pPr algn="l" marL="414972" indent="-207486" lvl="1">
              <a:lnSpc>
                <a:spcPts val="2883"/>
              </a:lnSpc>
              <a:buFont typeface="Arial"/>
              <a:buChar char="•"/>
            </a:pPr>
            <a:r>
              <a:rPr lang="en-US" sz="1922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</a:t>
            </a:r>
            <a:r>
              <a:rPr lang="en-US" sz="1922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oncatenation of BERT pooled embeddings + vitals as input</a:t>
            </a:r>
          </a:p>
          <a:p>
            <a:pPr algn="l" marL="414972" indent="-207486" lvl="1">
              <a:lnSpc>
                <a:spcPts val="2883"/>
              </a:lnSpc>
              <a:buFont typeface="Arial"/>
              <a:buChar char="•"/>
            </a:pPr>
            <a:r>
              <a:rPr lang="en-US" sz="1922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Neural MLP layers</a:t>
            </a:r>
            <a:r>
              <a:rPr lang="en-US" sz="1922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trained to classify 3 classes</a:t>
            </a:r>
          </a:p>
          <a:p>
            <a:pPr algn="l" marL="414972" indent="-207486" lvl="1">
              <a:lnSpc>
                <a:spcPts val="2883"/>
              </a:lnSpc>
              <a:buFont typeface="Arial"/>
              <a:buChar char="•"/>
            </a:pPr>
            <a:r>
              <a:rPr lang="en-US" sz="1922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Improv</a:t>
            </a:r>
            <a:r>
              <a:rPr lang="en-US" sz="1922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ed architectures showed inconsistent results (precision/recall variance)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658964" y="6564326"/>
            <a:ext cx="6371108" cy="32417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83"/>
              </a:lnSpc>
            </a:pPr>
            <a:r>
              <a:rPr lang="en-US" sz="1922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7. Final Evaluation &amp; Model Selection</a:t>
            </a:r>
          </a:p>
          <a:p>
            <a:pPr algn="l" marL="414972" indent="-207486" lvl="1">
              <a:lnSpc>
                <a:spcPts val="2883"/>
              </a:lnSpc>
              <a:buFont typeface="Arial"/>
              <a:buChar char="•"/>
            </a:pPr>
            <a:r>
              <a:rPr lang="en-US" sz="1922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</a:t>
            </a:r>
            <a:r>
              <a:rPr lang="en-US" sz="1922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ompare all models: Fusion, Classical, BERT-based</a:t>
            </a:r>
          </a:p>
          <a:p>
            <a:pPr algn="l" marL="414972" indent="-207486" lvl="1">
              <a:lnSpc>
                <a:spcPts val="2883"/>
              </a:lnSpc>
              <a:buFont typeface="Arial"/>
              <a:buChar char="•"/>
            </a:pPr>
            <a:r>
              <a:rPr lang="en-US" sz="1922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Visualize results using Accuracy, Macro-F1,</a:t>
            </a:r>
            <a:r>
              <a:rPr lang="en-US" sz="1922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and per-class Recall</a:t>
            </a:r>
          </a:p>
          <a:p>
            <a:pPr algn="l" marL="414972" indent="-207486" lvl="1">
              <a:lnSpc>
                <a:spcPts val="2883"/>
              </a:lnSpc>
              <a:buFont typeface="Arial"/>
              <a:buChar char="•"/>
            </a:pPr>
            <a:r>
              <a:rPr lang="en-US" sz="1922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Select best-performing model: LightGBM (TF-IDF + ΔVitals)</a:t>
            </a:r>
          </a:p>
          <a:p>
            <a:pPr algn="l" marL="414972" indent="-207486" lvl="1">
              <a:lnSpc>
                <a:spcPts val="2883"/>
              </a:lnSpc>
              <a:buFont typeface="Arial"/>
              <a:buChar char="•"/>
            </a:pPr>
            <a:r>
              <a:rPr lang="en-US" sz="1922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Present Recall comparison across classes (improvement / deterioration / no change)</a:t>
            </a:r>
          </a:p>
        </p:txBody>
      </p:sp>
    </p:spTree>
  </p:cSld>
  <p:clrMapOvr>
    <a:masterClrMapping/>
  </p:clrMapOvr>
  <p:transition spd="fast">
    <p:wipe dir="l"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330928">
            <a:off x="-1203733" y="-4598012"/>
            <a:ext cx="20695466" cy="19483024"/>
          </a:xfrm>
          <a:custGeom>
            <a:avLst/>
            <a:gdLst/>
            <a:ahLst/>
            <a:cxnLst/>
            <a:rect r="r" b="b" t="t" l="l"/>
            <a:pathLst>
              <a:path h="19483024" w="20695466">
                <a:moveTo>
                  <a:pt x="6452701" y="0"/>
                </a:moveTo>
                <a:lnTo>
                  <a:pt x="20695466" y="11471469"/>
                </a:lnTo>
                <a:lnTo>
                  <a:pt x="14242765" y="19483024"/>
                </a:lnTo>
                <a:lnTo>
                  <a:pt x="0" y="8011555"/>
                </a:lnTo>
                <a:lnTo>
                  <a:pt x="6452701" y="0"/>
                </a:lnTo>
                <a:close/>
              </a:path>
            </a:pathLst>
          </a:custGeom>
          <a:blipFill>
            <a:blip r:embed="rId2"/>
            <a:stretch>
              <a:fillRect l="-23944" t="-33019" r="-20124" b="-22744"/>
            </a:stretch>
          </a:blipFill>
        </p:spPr>
      </p:sp>
      <p:graphicFrame>
        <p:nvGraphicFramePr>
          <p:cNvPr name="Table 3" id="3"/>
          <p:cNvGraphicFramePr>
            <a:graphicFrameLocks noGrp="true"/>
          </p:cNvGraphicFramePr>
          <p:nvPr/>
        </p:nvGraphicFramePr>
        <p:xfrm>
          <a:off x="442685" y="1671000"/>
          <a:ext cx="17402629" cy="7611751"/>
        </p:xfrm>
        <a:graphic>
          <a:graphicData uri="http://schemas.openxmlformats.org/drawingml/2006/table">
            <a:tbl>
              <a:tblPr/>
              <a:tblGrid>
                <a:gridCol w="3885099"/>
                <a:gridCol w="2713231"/>
                <a:gridCol w="2657428"/>
                <a:gridCol w="1862231"/>
                <a:gridCol w="6284640"/>
              </a:tblGrid>
              <a:tr h="1170129">
                <a:tc>
                  <a:txBody>
                    <a:bodyPr anchor="t" rtlCol="false"/>
                    <a:lstStyle/>
                    <a:p>
                      <a:pPr algn="l" marL="0" indent="0" lvl="0">
                        <a:lnSpc>
                          <a:spcPts val="26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b="true" sz="1899" strike="noStrike" u="none">
                          <a:solidFill>
                            <a:srgbClr val="000000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Source / Title (Year)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C5B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 marL="0" indent="0" lvl="0">
                        <a:lnSpc>
                          <a:spcPts val="26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b="true" sz="1899" strike="noStrike" u="none">
                          <a:solidFill>
                            <a:srgbClr val="000000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Approach / Model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C5B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 marL="0" indent="0" lvl="0">
                        <a:lnSpc>
                          <a:spcPts val="26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b="true" sz="1899" strike="noStrike" u="none">
                          <a:solidFill>
                            <a:srgbClr val="000000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Data (size)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C5B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 marL="0" indent="0" lvl="0">
                        <a:lnSpc>
                          <a:spcPts val="26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b="true" sz="1899" strike="noStrike" u="none">
                          <a:solidFill>
                            <a:srgbClr val="000000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Metrics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C5B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 marL="0" indent="0" lvl="0">
                        <a:lnSpc>
                          <a:spcPts val="26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b="true" sz="1899" strike="noStrike" u="none">
                          <a:solidFill>
                            <a:srgbClr val="000000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Results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C5B7"/>
                    </a:solidFill>
                  </a:tcPr>
                </a:tc>
              </a:tr>
              <a:tr h="2144333">
                <a:tc>
                  <a:txBody>
                    <a:bodyPr anchor="t" rtlCol="false"/>
                    <a:lstStyle/>
                    <a:p>
                      <a:pPr algn="l" marL="0" indent="0" lvl="0">
                        <a:lnSpc>
                          <a:spcPts val="26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899" strike="noStrike" u="none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“Deep learning for early warning of inpatient deterioration”</a:t>
                      </a:r>
                      <a:endParaRPr lang="en-US" sz="1100"/>
                    </a:p>
                    <a:p>
                      <a:pPr algn="l" marL="0" indent="0" lvl="0">
                        <a:lnSpc>
                          <a:spcPts val="2659"/>
                        </a:lnSpc>
                        <a:spcBef>
                          <a:spcPct val="0"/>
                        </a:spcBef>
                      </a:pPr>
                      <a:r>
                        <a:rPr lang="en-US" sz="1899" strike="noStrike" u="none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(Nature Digit. Med., 2021)</a:t>
                      </a:r>
                    </a:p>
                    <a:p>
                      <a:pPr algn="l" marL="0" indent="0" lvl="0">
                        <a:lnSpc>
                          <a:spcPts val="2659"/>
                        </a:lnSpc>
                        <a:spcBef>
                          <a:spcPct val="0"/>
                        </a:spcBef>
                      </a:pPr>
                      <a:r>
                        <a:rPr lang="en-US" sz="1899" strike="noStrike" u="none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https://did.li/1otx5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 marL="0" indent="0" lvl="0">
                        <a:lnSpc>
                          <a:spcPts val="26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899" strike="noStrike" u="none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LSTM with attention on vital-sign time-series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 marL="0" indent="0" lvl="0">
                        <a:lnSpc>
                          <a:spcPts val="26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899" strike="noStrike" u="none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2,100 patient episodes (minute-by-minute vitals)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 marL="0" indent="0" lvl="0">
                        <a:lnSpc>
                          <a:spcPts val="26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AUC, Macro-F1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 marL="0" indent="0" lvl="0">
                        <a:lnSpc>
                          <a:spcPts val="26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AUC 0.87, Macro-F1 0.71; attention maps showed SpO₂ drops and HR spikes as strongest early-warning signals; model predicts deterioration up to 12 h in advance.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52955">
                <a:tc>
                  <a:txBody>
                    <a:bodyPr anchor="t" rtlCol="false"/>
                    <a:lstStyle/>
                    <a:p>
                      <a:pPr algn="l" marL="0" indent="0" lvl="0">
                        <a:lnSpc>
                          <a:spcPts val="26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899" strike="noStrike" u="none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“Fusion of clinical notes and vitals using BERT + MLP”</a:t>
                      </a:r>
                      <a:endParaRPr lang="en-US" sz="1100"/>
                    </a:p>
                    <a:p>
                      <a:pPr algn="l" marL="0" indent="0" lvl="0">
                        <a:lnSpc>
                          <a:spcPts val="2659"/>
                        </a:lnSpc>
                        <a:spcBef>
                          <a:spcPct val="0"/>
                        </a:spcBef>
                      </a:pPr>
                      <a:r>
                        <a:rPr lang="en-US" sz="1899" strike="noStrike" u="none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(J. Gen. Intern. Med., 2023)</a:t>
                      </a:r>
                    </a:p>
                    <a:p>
                      <a:pPr algn="l" marL="0" indent="0" lvl="0">
                        <a:lnSpc>
                          <a:spcPts val="2659"/>
                        </a:lnSpc>
                        <a:spcBef>
                          <a:spcPct val="0"/>
                        </a:spcBef>
                      </a:pPr>
                      <a:r>
                        <a:rPr lang="en-US" sz="1899" strike="noStrike" u="none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https://did.li/fAVaa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 marL="0" indent="0" lvl="0">
                        <a:lnSpc>
                          <a:spcPts val="26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899" strike="noStrike" u="none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BERT encoder on free-text notes + MLP head for vitals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 marL="0" indent="0" lvl="0">
                        <a:lnSpc>
                          <a:spcPts val="26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800 home-hospitalization episodes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 marL="0" indent="0" lvl="0">
                        <a:lnSpc>
                          <a:spcPts val="2659"/>
                        </a:lnSpc>
                        <a:spcBef>
                          <a:spcPct val="0"/>
                        </a:spcBef>
                        <a:defRPr/>
                      </a:pPr>
                      <a:endParaRPr lang="en-US" sz="1100"/>
                    </a:p>
                    <a:p>
                      <a:pPr algn="l" marL="0" indent="0" lvl="0">
                        <a:lnSpc>
                          <a:spcPts val="2659"/>
                        </a:lnSpc>
                        <a:spcBef>
                          <a:spcPct val="0"/>
                        </a:spcBef>
                      </a:pPr>
                      <a:r>
                        <a:rPr lang="en-US" sz="1899" strike="noStrike" u="none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Accuracy, Precision, Recall</a:t>
                      </a:r>
                    </a:p>
                    <a:p>
                      <a:pPr algn="l" marL="0" indent="0" lvl="0">
                        <a:lnSpc>
                          <a:spcPts val="2659"/>
                        </a:lnSpc>
                        <a:spcBef>
                          <a:spcPct val="0"/>
                        </a:spcBef>
                      </a:pP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 marL="0" indent="0" lvl="0">
                        <a:lnSpc>
                          <a:spcPts val="26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Accuracy 0.76; Precision 0.74; Recall 0.72; text+vitals fusion improved Macro-F1 by 8 pp over vitals-only baseline; ablation confirmed synergy of both modalities.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44333">
                <a:tc>
                  <a:txBody>
                    <a:bodyPr anchor="t" rtlCol="false"/>
                    <a:lstStyle/>
                    <a:p>
                      <a:pPr algn="l" marL="0" indent="0" lvl="0">
                        <a:lnSpc>
                          <a:spcPts val="26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899" strike="noStrike" u="none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“Combining vital signs and free-text for deterioration detection”</a:t>
                      </a:r>
                      <a:endParaRPr lang="en-US" sz="1100"/>
                    </a:p>
                    <a:p>
                      <a:pPr algn="l" marL="0" indent="0" lvl="0">
                        <a:lnSpc>
                          <a:spcPts val="2659"/>
                        </a:lnSpc>
                        <a:spcBef>
                          <a:spcPct val="0"/>
                        </a:spcBef>
                      </a:pPr>
                      <a:r>
                        <a:rPr lang="en-US" sz="1899" strike="noStrike" u="none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(PMC, 2019)</a:t>
                      </a:r>
                    </a:p>
                    <a:p>
                      <a:pPr algn="l" marL="0" indent="0" lvl="0">
                        <a:lnSpc>
                          <a:spcPts val="2659"/>
                        </a:lnSpc>
                        <a:spcBef>
                          <a:spcPct val="0"/>
                        </a:spcBef>
                      </a:pPr>
                      <a:r>
                        <a:rPr lang="en-US" sz="1899" strike="noStrike" u="none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https://did.li/dR7CN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 marL="0" indent="0" lvl="0">
                        <a:lnSpc>
                          <a:spcPts val="26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899" strike="noStrike" u="none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TF-IDF vectorization on clinical notes + LightGBM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 marL="0" indent="0" lvl="0">
                        <a:lnSpc>
                          <a:spcPts val="26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1,200 inpatient stays (notes + vitals)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 marL="0" indent="0" lvl="0">
                        <a:lnSpc>
                          <a:spcPts val="26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ROC-AUC, Sensitivity, Specificity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 marL="0" indent="0" lvl="0">
                        <a:lnSpc>
                          <a:spcPts val="26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ROC-AUC 0.79; Sensitivity 0.81; Specificity 0.75; top predictive text tokens included “pain,” “breathlessness,” “fatigue”; combining features outperformed single-modality.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4" id="4"/>
          <p:cNvSpPr txBox="true"/>
          <p:nvPr/>
        </p:nvSpPr>
        <p:spPr>
          <a:xfrm rot="0">
            <a:off x="7272629" y="266680"/>
            <a:ext cx="3122961" cy="9399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53"/>
              </a:lnSpc>
            </a:pPr>
            <a:r>
              <a:rPr lang="en-US" sz="5795" b="true">
                <a:solidFill>
                  <a:srgbClr val="000000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P</a:t>
            </a:r>
            <a:r>
              <a:rPr lang="en-US" sz="5795" b="true">
                <a:solidFill>
                  <a:srgbClr val="000000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rior Art</a:t>
            </a:r>
          </a:p>
        </p:txBody>
      </p:sp>
    </p:spTree>
  </p:cSld>
  <p:clrMapOvr>
    <a:masterClrMapping/>
  </p:clrMapOvr>
  <p:transition spd="fast">
    <p:wipe dir="l"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3333" r="0" b="-433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61657" y="1855495"/>
            <a:ext cx="8520783" cy="4527185"/>
            <a:chOff x="0" y="0"/>
            <a:chExt cx="2244157" cy="119234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244157" cy="1192345"/>
            </a:xfrm>
            <a:custGeom>
              <a:avLst/>
              <a:gdLst/>
              <a:ahLst/>
              <a:cxnLst/>
              <a:rect r="r" b="b" t="t" l="l"/>
              <a:pathLst>
                <a:path h="1192345" w="2244157">
                  <a:moveTo>
                    <a:pt x="11812" y="0"/>
                  </a:moveTo>
                  <a:lnTo>
                    <a:pt x="2232345" y="0"/>
                  </a:lnTo>
                  <a:cubicBezTo>
                    <a:pt x="2235478" y="0"/>
                    <a:pt x="2238482" y="1244"/>
                    <a:pt x="2240697" y="3460"/>
                  </a:cubicBezTo>
                  <a:cubicBezTo>
                    <a:pt x="2242912" y="5675"/>
                    <a:pt x="2244157" y="8679"/>
                    <a:pt x="2244157" y="11812"/>
                  </a:cubicBezTo>
                  <a:lnTo>
                    <a:pt x="2244157" y="1180533"/>
                  </a:lnTo>
                  <a:cubicBezTo>
                    <a:pt x="2244157" y="1187057"/>
                    <a:pt x="2238869" y="1192345"/>
                    <a:pt x="2232345" y="1192345"/>
                  </a:cubicBezTo>
                  <a:lnTo>
                    <a:pt x="11812" y="1192345"/>
                  </a:lnTo>
                  <a:cubicBezTo>
                    <a:pt x="8679" y="1192345"/>
                    <a:pt x="5675" y="1191101"/>
                    <a:pt x="3460" y="1188885"/>
                  </a:cubicBezTo>
                  <a:cubicBezTo>
                    <a:pt x="1244" y="1186670"/>
                    <a:pt x="0" y="1183666"/>
                    <a:pt x="0" y="1180533"/>
                  </a:cubicBezTo>
                  <a:lnTo>
                    <a:pt x="0" y="11812"/>
                  </a:lnTo>
                  <a:cubicBezTo>
                    <a:pt x="0" y="8679"/>
                    <a:pt x="1244" y="5675"/>
                    <a:pt x="3460" y="3460"/>
                  </a:cubicBezTo>
                  <a:cubicBezTo>
                    <a:pt x="5675" y="1244"/>
                    <a:pt x="8679" y="0"/>
                    <a:pt x="11812" y="0"/>
                  </a:cubicBezTo>
                  <a:close/>
                </a:path>
              </a:pathLst>
            </a:custGeom>
            <a:solidFill>
              <a:srgbClr val="80C5B7">
                <a:alpha val="48627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38100"/>
              <a:ext cx="2244157" cy="11542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31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861657" y="1199660"/>
            <a:ext cx="16859026" cy="545987"/>
            <a:chOff x="0" y="0"/>
            <a:chExt cx="4440237" cy="14379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440237" cy="143799"/>
            </a:xfrm>
            <a:custGeom>
              <a:avLst/>
              <a:gdLst/>
              <a:ahLst/>
              <a:cxnLst/>
              <a:rect r="r" b="b" t="t" l="l"/>
              <a:pathLst>
                <a:path h="143799" w="4440237">
                  <a:moveTo>
                    <a:pt x="5970" y="0"/>
                  </a:moveTo>
                  <a:lnTo>
                    <a:pt x="4434267" y="0"/>
                  </a:lnTo>
                  <a:cubicBezTo>
                    <a:pt x="4437564" y="0"/>
                    <a:pt x="4440237" y="2673"/>
                    <a:pt x="4440237" y="5970"/>
                  </a:cubicBezTo>
                  <a:lnTo>
                    <a:pt x="4440237" y="137829"/>
                  </a:lnTo>
                  <a:cubicBezTo>
                    <a:pt x="4440237" y="139413"/>
                    <a:pt x="4439608" y="140931"/>
                    <a:pt x="4438489" y="142051"/>
                  </a:cubicBezTo>
                  <a:cubicBezTo>
                    <a:pt x="4437369" y="143170"/>
                    <a:pt x="4435851" y="143799"/>
                    <a:pt x="4434267" y="143799"/>
                  </a:cubicBezTo>
                  <a:lnTo>
                    <a:pt x="5970" y="143799"/>
                  </a:lnTo>
                  <a:cubicBezTo>
                    <a:pt x="4387" y="143799"/>
                    <a:pt x="2868" y="143170"/>
                    <a:pt x="1749" y="142051"/>
                  </a:cubicBezTo>
                  <a:cubicBezTo>
                    <a:pt x="629" y="140931"/>
                    <a:pt x="0" y="139413"/>
                    <a:pt x="0" y="137829"/>
                  </a:cubicBezTo>
                  <a:lnTo>
                    <a:pt x="0" y="5970"/>
                  </a:lnTo>
                  <a:cubicBezTo>
                    <a:pt x="0" y="4387"/>
                    <a:pt x="629" y="2868"/>
                    <a:pt x="1749" y="1749"/>
                  </a:cubicBezTo>
                  <a:cubicBezTo>
                    <a:pt x="2868" y="629"/>
                    <a:pt x="4387" y="0"/>
                    <a:pt x="5970" y="0"/>
                  </a:cubicBezTo>
                  <a:close/>
                </a:path>
              </a:pathLst>
            </a:custGeom>
            <a:solidFill>
              <a:srgbClr val="80C5B7">
                <a:alpha val="48627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38100"/>
              <a:ext cx="4440237" cy="1056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31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9652878" y="1855495"/>
            <a:ext cx="8067804" cy="4527185"/>
            <a:chOff x="0" y="0"/>
            <a:chExt cx="2124854" cy="119234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124854" cy="1192345"/>
            </a:xfrm>
            <a:custGeom>
              <a:avLst/>
              <a:gdLst/>
              <a:ahLst/>
              <a:cxnLst/>
              <a:rect r="r" b="b" t="t" l="l"/>
              <a:pathLst>
                <a:path h="1192345" w="2124854">
                  <a:moveTo>
                    <a:pt x="12475" y="0"/>
                  </a:moveTo>
                  <a:lnTo>
                    <a:pt x="2112379" y="0"/>
                  </a:lnTo>
                  <a:cubicBezTo>
                    <a:pt x="2119269" y="0"/>
                    <a:pt x="2124854" y="5585"/>
                    <a:pt x="2124854" y="12475"/>
                  </a:cubicBezTo>
                  <a:lnTo>
                    <a:pt x="2124854" y="1179870"/>
                  </a:lnTo>
                  <a:cubicBezTo>
                    <a:pt x="2124854" y="1186760"/>
                    <a:pt x="2119269" y="1192345"/>
                    <a:pt x="2112379" y="1192345"/>
                  </a:cubicBezTo>
                  <a:lnTo>
                    <a:pt x="12475" y="1192345"/>
                  </a:lnTo>
                  <a:cubicBezTo>
                    <a:pt x="5585" y="1192345"/>
                    <a:pt x="0" y="1186760"/>
                    <a:pt x="0" y="1179870"/>
                  </a:cubicBezTo>
                  <a:lnTo>
                    <a:pt x="0" y="12475"/>
                  </a:lnTo>
                  <a:cubicBezTo>
                    <a:pt x="0" y="5585"/>
                    <a:pt x="5585" y="0"/>
                    <a:pt x="12475" y="0"/>
                  </a:cubicBezTo>
                  <a:close/>
                </a:path>
              </a:pathLst>
            </a:custGeom>
            <a:solidFill>
              <a:srgbClr val="80C5B7">
                <a:alpha val="48627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38100"/>
              <a:ext cx="2124854" cy="11542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31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861657" y="6536214"/>
            <a:ext cx="7391797" cy="3658940"/>
          </a:xfrm>
          <a:custGeom>
            <a:avLst/>
            <a:gdLst/>
            <a:ahLst/>
            <a:cxnLst/>
            <a:rect r="r" b="b" t="t" l="l"/>
            <a:pathLst>
              <a:path h="3658940" w="7391797">
                <a:moveTo>
                  <a:pt x="0" y="0"/>
                </a:moveTo>
                <a:lnTo>
                  <a:pt x="7391797" y="0"/>
                </a:lnTo>
                <a:lnTo>
                  <a:pt x="7391797" y="3658939"/>
                </a:lnTo>
                <a:lnTo>
                  <a:pt x="0" y="36589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8678381" y="6536214"/>
            <a:ext cx="4002724" cy="3658940"/>
          </a:xfrm>
          <a:custGeom>
            <a:avLst/>
            <a:gdLst/>
            <a:ahLst/>
            <a:cxnLst/>
            <a:rect r="r" b="b" t="t" l="l"/>
            <a:pathLst>
              <a:path h="3658940" w="4002724">
                <a:moveTo>
                  <a:pt x="0" y="0"/>
                </a:moveTo>
                <a:lnTo>
                  <a:pt x="4002723" y="0"/>
                </a:lnTo>
                <a:lnTo>
                  <a:pt x="4002723" y="3658939"/>
                </a:lnTo>
                <a:lnTo>
                  <a:pt x="0" y="36589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527" r="0" b="-527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3106031" y="6536214"/>
            <a:ext cx="4517209" cy="3658940"/>
          </a:xfrm>
          <a:custGeom>
            <a:avLst/>
            <a:gdLst/>
            <a:ahLst/>
            <a:cxnLst/>
            <a:rect r="r" b="b" t="t" l="l"/>
            <a:pathLst>
              <a:path h="3658940" w="4517209">
                <a:moveTo>
                  <a:pt x="0" y="0"/>
                </a:moveTo>
                <a:lnTo>
                  <a:pt x="4517210" y="0"/>
                </a:lnTo>
                <a:lnTo>
                  <a:pt x="4517210" y="3658939"/>
                </a:lnTo>
                <a:lnTo>
                  <a:pt x="0" y="365893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861657" y="129068"/>
            <a:ext cx="6477698" cy="10705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56"/>
              </a:lnSpc>
            </a:pPr>
            <a:r>
              <a:rPr lang="en-US" sz="6590" b="true">
                <a:solidFill>
                  <a:srgbClr val="000000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Data</a:t>
            </a:r>
            <a:r>
              <a:rPr lang="en-US" sz="6590" b="true">
                <a:solidFill>
                  <a:srgbClr val="000000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 &amp; Labeling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06813" y="1921860"/>
            <a:ext cx="8284357" cy="43619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3"/>
              </a:lnSpc>
            </a:pPr>
            <a:r>
              <a:rPr lang="en-US" sz="2122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Data Generation</a:t>
            </a:r>
          </a:p>
          <a:p>
            <a:pPr algn="l">
              <a:lnSpc>
                <a:spcPts val="2883"/>
              </a:lnSpc>
            </a:pPr>
            <a:r>
              <a:rPr lang="en-US" sz="1922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Patient Simulation:</a:t>
            </a:r>
          </a:p>
          <a:p>
            <a:pPr algn="l">
              <a:lnSpc>
                <a:spcPts val="2883"/>
              </a:lnSpc>
            </a:pPr>
            <a:r>
              <a:rPr lang="en-US" sz="1922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The dataset was generated using gpt-4o prompting, simulating daily reports of home-hospitalized patients.</a:t>
            </a:r>
          </a:p>
          <a:p>
            <a:pPr algn="l">
              <a:lnSpc>
                <a:spcPts val="2883"/>
              </a:lnSpc>
            </a:pPr>
            <a:r>
              <a:rPr lang="en-US" sz="1922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Key Fields:</a:t>
            </a:r>
          </a:p>
          <a:p>
            <a:pPr algn="l" marL="414972" indent="-207486" lvl="1">
              <a:lnSpc>
                <a:spcPts val="2883"/>
              </a:lnSpc>
              <a:buFont typeface="Arial"/>
              <a:buChar char="•"/>
            </a:pPr>
            <a:r>
              <a:rPr lang="en-US" sz="1922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day1_note and day2_note: first-person, simple, everyday-style text</a:t>
            </a:r>
          </a:p>
          <a:p>
            <a:pPr algn="l" marL="414972" indent="-207486" lvl="1">
              <a:lnSpc>
                <a:spcPts val="2883"/>
              </a:lnSpc>
              <a:buFont typeface="Arial"/>
              <a:buChar char="•"/>
            </a:pPr>
            <a:r>
              <a:rPr lang="en-US" sz="1922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Daily vitals: HR, BP, Temp, RR</a:t>
            </a:r>
          </a:p>
          <a:p>
            <a:pPr algn="l" marL="414972" indent="-207486" lvl="1">
              <a:lnSpc>
                <a:spcPts val="2883"/>
              </a:lnSpc>
              <a:buFont typeface="Arial"/>
              <a:buChar char="•"/>
            </a:pPr>
            <a:r>
              <a:rPr lang="en-US" sz="1922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Status change direction – aligned with both free text and vitals</a:t>
            </a:r>
          </a:p>
          <a:p>
            <a:pPr algn="l" marL="414972" indent="-207486" lvl="1">
              <a:lnSpc>
                <a:spcPts val="2883"/>
              </a:lnSpc>
              <a:buFont typeface="Arial"/>
              <a:buChar char="•"/>
            </a:pPr>
            <a:r>
              <a:rPr lang="en-US" sz="1922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reasoning: objective analysis of change between the two days</a:t>
            </a:r>
          </a:p>
          <a:p>
            <a:pPr algn="l">
              <a:lnSpc>
                <a:spcPts val="2883"/>
              </a:lnSpc>
            </a:pPr>
            <a:r>
              <a:rPr lang="en-US" sz="1922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Randomized parameters:</a:t>
            </a:r>
          </a:p>
          <a:p>
            <a:pPr algn="l">
              <a:lnSpc>
                <a:spcPts val="2883"/>
              </a:lnSpc>
            </a:pPr>
            <a:r>
              <a:rPr lang="en-US" sz="1922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Age (25-110), gender, medical diagnosis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06813" y="1238792"/>
            <a:ext cx="11123874" cy="4010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33"/>
              </a:lnSpc>
              <a:spcBef>
                <a:spcPct val="0"/>
              </a:spcBef>
            </a:pPr>
            <a:r>
              <a:rPr lang="en-US" b="true" sz="2222" strike="noStrike" u="non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Synthetic Data and Clinical Status Labeling – Home Hospitalization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867854" y="1964889"/>
            <a:ext cx="7011440" cy="35520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3"/>
              </a:lnSpc>
            </a:pPr>
            <a:r>
              <a:rPr lang="en-US" sz="2122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Labeling &amp; Classification</a:t>
            </a:r>
          </a:p>
          <a:p>
            <a:pPr algn="l">
              <a:lnSpc>
                <a:spcPts val="2849"/>
              </a:lnSpc>
            </a:pPr>
            <a:r>
              <a:rPr lang="en-US" sz="1899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Classification Categories:</a:t>
            </a:r>
          </a:p>
          <a:p>
            <a:pPr algn="l" marL="410209" indent="-205105" lvl="1">
              <a:lnSpc>
                <a:spcPts val="2849"/>
              </a:lnSpc>
              <a:buFont typeface="Arial"/>
              <a:buChar char="•"/>
            </a:pPr>
            <a:r>
              <a:rPr lang="en-US" sz="18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Improvement</a:t>
            </a:r>
          </a:p>
          <a:p>
            <a:pPr algn="l" marL="410209" indent="-205105" lvl="1">
              <a:lnSpc>
                <a:spcPts val="2849"/>
              </a:lnSpc>
              <a:buFont typeface="Arial"/>
              <a:buChar char="•"/>
            </a:pPr>
            <a:r>
              <a:rPr lang="en-US" sz="18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Deterioration</a:t>
            </a:r>
          </a:p>
          <a:p>
            <a:pPr algn="l" marL="410209" indent="-205105" lvl="1">
              <a:lnSpc>
                <a:spcPts val="2849"/>
              </a:lnSpc>
              <a:buFont typeface="Arial"/>
              <a:buChar char="•"/>
            </a:pPr>
            <a:r>
              <a:rPr lang="en-US" sz="18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No Change</a:t>
            </a:r>
          </a:p>
          <a:p>
            <a:pPr algn="l">
              <a:lnSpc>
                <a:spcPts val="2849"/>
              </a:lnSpc>
            </a:pPr>
            <a:r>
              <a:rPr lang="en-US" sz="1899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Labeling Criteria:</a:t>
            </a:r>
          </a:p>
          <a:p>
            <a:pPr algn="l" marL="410209" indent="-205105" lvl="1">
              <a:lnSpc>
                <a:spcPts val="2849"/>
              </a:lnSpc>
              <a:buFont typeface="Arial"/>
              <a:buChar char="•"/>
            </a:pPr>
            <a:r>
              <a:rPr lang="en-US" sz="18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An</a:t>
            </a:r>
            <a:r>
              <a:rPr lang="en-US" sz="18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alysis of changes in vitals between Day 1 and Day 2</a:t>
            </a:r>
          </a:p>
          <a:p>
            <a:pPr algn="l" marL="410209" indent="-205105" lvl="1">
              <a:lnSpc>
                <a:spcPts val="2849"/>
              </a:lnSpc>
              <a:buFont typeface="Arial"/>
              <a:buChar char="•"/>
            </a:pPr>
            <a:r>
              <a:rPr lang="en-US" sz="18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L</a:t>
            </a:r>
            <a:r>
              <a:rPr lang="en-US" sz="18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anguage cues in the notes indicating improvement or deterioration</a:t>
            </a:r>
          </a:p>
          <a:p>
            <a:pPr algn="l">
              <a:lnSpc>
                <a:spcPts val="2849"/>
              </a:lnSpc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3333" r="0" b="-433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61657" y="2217422"/>
            <a:ext cx="9369919" cy="7325159"/>
            <a:chOff x="0" y="0"/>
            <a:chExt cx="2467798" cy="192926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67798" cy="1929260"/>
            </a:xfrm>
            <a:custGeom>
              <a:avLst/>
              <a:gdLst/>
              <a:ahLst/>
              <a:cxnLst/>
              <a:rect r="r" b="b" t="t" l="l"/>
              <a:pathLst>
                <a:path h="1929260" w="2467798">
                  <a:moveTo>
                    <a:pt x="10741" y="0"/>
                  </a:moveTo>
                  <a:lnTo>
                    <a:pt x="2457057" y="0"/>
                  </a:lnTo>
                  <a:cubicBezTo>
                    <a:pt x="2459905" y="0"/>
                    <a:pt x="2462637" y="1132"/>
                    <a:pt x="2464652" y="3146"/>
                  </a:cubicBezTo>
                  <a:cubicBezTo>
                    <a:pt x="2466666" y="5160"/>
                    <a:pt x="2467798" y="7893"/>
                    <a:pt x="2467798" y="10741"/>
                  </a:cubicBezTo>
                  <a:lnTo>
                    <a:pt x="2467798" y="1918519"/>
                  </a:lnTo>
                  <a:cubicBezTo>
                    <a:pt x="2467798" y="1924451"/>
                    <a:pt x="2462989" y="1929260"/>
                    <a:pt x="2457057" y="1929260"/>
                  </a:cubicBezTo>
                  <a:lnTo>
                    <a:pt x="10741" y="1929260"/>
                  </a:lnTo>
                  <a:cubicBezTo>
                    <a:pt x="7893" y="1929260"/>
                    <a:pt x="5160" y="1928128"/>
                    <a:pt x="3146" y="1926114"/>
                  </a:cubicBezTo>
                  <a:cubicBezTo>
                    <a:pt x="1132" y="1924100"/>
                    <a:pt x="0" y="1921368"/>
                    <a:pt x="0" y="1918519"/>
                  </a:cubicBezTo>
                  <a:lnTo>
                    <a:pt x="0" y="10741"/>
                  </a:lnTo>
                  <a:cubicBezTo>
                    <a:pt x="0" y="7893"/>
                    <a:pt x="1132" y="5160"/>
                    <a:pt x="3146" y="3146"/>
                  </a:cubicBezTo>
                  <a:cubicBezTo>
                    <a:pt x="5160" y="1132"/>
                    <a:pt x="7893" y="0"/>
                    <a:pt x="10741" y="0"/>
                  </a:cubicBezTo>
                  <a:close/>
                </a:path>
              </a:pathLst>
            </a:custGeom>
            <a:solidFill>
              <a:srgbClr val="80C5B7">
                <a:alpha val="48627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38100"/>
              <a:ext cx="2467798" cy="18911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31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861657" y="1380624"/>
            <a:ext cx="16859026" cy="545987"/>
            <a:chOff x="0" y="0"/>
            <a:chExt cx="4440237" cy="14379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440237" cy="143799"/>
            </a:xfrm>
            <a:custGeom>
              <a:avLst/>
              <a:gdLst/>
              <a:ahLst/>
              <a:cxnLst/>
              <a:rect r="r" b="b" t="t" l="l"/>
              <a:pathLst>
                <a:path h="143799" w="4440237">
                  <a:moveTo>
                    <a:pt x="5970" y="0"/>
                  </a:moveTo>
                  <a:lnTo>
                    <a:pt x="4434267" y="0"/>
                  </a:lnTo>
                  <a:cubicBezTo>
                    <a:pt x="4437564" y="0"/>
                    <a:pt x="4440237" y="2673"/>
                    <a:pt x="4440237" y="5970"/>
                  </a:cubicBezTo>
                  <a:lnTo>
                    <a:pt x="4440237" y="137829"/>
                  </a:lnTo>
                  <a:cubicBezTo>
                    <a:pt x="4440237" y="139413"/>
                    <a:pt x="4439608" y="140931"/>
                    <a:pt x="4438489" y="142051"/>
                  </a:cubicBezTo>
                  <a:cubicBezTo>
                    <a:pt x="4437369" y="143170"/>
                    <a:pt x="4435851" y="143799"/>
                    <a:pt x="4434267" y="143799"/>
                  </a:cubicBezTo>
                  <a:lnTo>
                    <a:pt x="5970" y="143799"/>
                  </a:lnTo>
                  <a:cubicBezTo>
                    <a:pt x="4387" y="143799"/>
                    <a:pt x="2868" y="143170"/>
                    <a:pt x="1749" y="142051"/>
                  </a:cubicBezTo>
                  <a:cubicBezTo>
                    <a:pt x="629" y="140931"/>
                    <a:pt x="0" y="139413"/>
                    <a:pt x="0" y="137829"/>
                  </a:cubicBezTo>
                  <a:lnTo>
                    <a:pt x="0" y="5970"/>
                  </a:lnTo>
                  <a:cubicBezTo>
                    <a:pt x="0" y="4387"/>
                    <a:pt x="629" y="2868"/>
                    <a:pt x="1749" y="1749"/>
                  </a:cubicBezTo>
                  <a:cubicBezTo>
                    <a:pt x="2868" y="629"/>
                    <a:pt x="4387" y="0"/>
                    <a:pt x="5970" y="0"/>
                  </a:cubicBezTo>
                  <a:close/>
                </a:path>
              </a:pathLst>
            </a:custGeom>
            <a:solidFill>
              <a:srgbClr val="80C5B7">
                <a:alpha val="48627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38100"/>
              <a:ext cx="4440237" cy="1056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31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0368984" y="2217422"/>
            <a:ext cx="7351699" cy="2884593"/>
            <a:chOff x="0" y="0"/>
            <a:chExt cx="1936250" cy="75972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936250" cy="759728"/>
            </a:xfrm>
            <a:custGeom>
              <a:avLst/>
              <a:gdLst/>
              <a:ahLst/>
              <a:cxnLst/>
              <a:rect r="r" b="b" t="t" l="l"/>
              <a:pathLst>
                <a:path h="759728" w="1936250">
                  <a:moveTo>
                    <a:pt x="13690" y="0"/>
                  </a:moveTo>
                  <a:lnTo>
                    <a:pt x="1922560" y="0"/>
                  </a:lnTo>
                  <a:cubicBezTo>
                    <a:pt x="1926191" y="0"/>
                    <a:pt x="1929673" y="1442"/>
                    <a:pt x="1932240" y="4010"/>
                  </a:cubicBezTo>
                  <a:cubicBezTo>
                    <a:pt x="1934807" y="6577"/>
                    <a:pt x="1936250" y="10059"/>
                    <a:pt x="1936250" y="13690"/>
                  </a:cubicBezTo>
                  <a:lnTo>
                    <a:pt x="1936250" y="746038"/>
                  </a:lnTo>
                  <a:cubicBezTo>
                    <a:pt x="1936250" y="753599"/>
                    <a:pt x="1930121" y="759728"/>
                    <a:pt x="1922560" y="759728"/>
                  </a:cubicBezTo>
                  <a:lnTo>
                    <a:pt x="13690" y="759728"/>
                  </a:lnTo>
                  <a:cubicBezTo>
                    <a:pt x="6129" y="759728"/>
                    <a:pt x="0" y="753599"/>
                    <a:pt x="0" y="746038"/>
                  </a:cubicBezTo>
                  <a:lnTo>
                    <a:pt x="0" y="13690"/>
                  </a:lnTo>
                  <a:cubicBezTo>
                    <a:pt x="0" y="6129"/>
                    <a:pt x="6129" y="0"/>
                    <a:pt x="13690" y="0"/>
                  </a:cubicBezTo>
                  <a:close/>
                </a:path>
              </a:pathLst>
            </a:custGeom>
            <a:solidFill>
              <a:srgbClr val="80C5B7">
                <a:alpha val="48627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38100"/>
              <a:ext cx="1936250" cy="7216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31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006813" y="310032"/>
            <a:ext cx="7660921" cy="10705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56"/>
              </a:lnSpc>
            </a:pPr>
            <a:r>
              <a:rPr lang="en-US" sz="6590" b="true">
                <a:solidFill>
                  <a:srgbClr val="000000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Data</a:t>
            </a:r>
            <a:r>
              <a:rPr lang="en-US" sz="6590" b="true">
                <a:solidFill>
                  <a:srgbClr val="000000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 Preprocessing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06813" y="2442789"/>
            <a:ext cx="9130517" cy="61611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33"/>
              </a:lnSpc>
            </a:pPr>
            <a:r>
              <a:rPr lang="en-US" sz="1822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Free Text (Complaints Notes):</a:t>
            </a:r>
          </a:p>
          <a:p>
            <a:pPr algn="l" marL="393382" indent="-196691" lvl="1">
              <a:lnSpc>
                <a:spcPts val="2733"/>
              </a:lnSpc>
              <a:buFont typeface="Arial"/>
              <a:buChar char="•"/>
            </a:pPr>
            <a:r>
              <a:rPr lang="en-US" sz="1822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Merged day1_note and day2_note into a unified field: combined_text.</a:t>
            </a:r>
          </a:p>
          <a:p>
            <a:pPr algn="l">
              <a:lnSpc>
                <a:spcPts val="2733"/>
              </a:lnSpc>
            </a:pPr>
            <a:r>
              <a:rPr lang="en-US" sz="1822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Applied multi-step t</a:t>
            </a:r>
            <a:r>
              <a:rPr lang="en-US" sz="1822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ext cleaning:</a:t>
            </a:r>
          </a:p>
          <a:p>
            <a:pPr algn="l" marL="393382" indent="-196691" lvl="1">
              <a:lnSpc>
                <a:spcPts val="2733"/>
              </a:lnSpc>
              <a:buFont typeface="Arial"/>
              <a:buChar char="•"/>
            </a:pPr>
            <a:r>
              <a:rPr lang="en-US" sz="1822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Lowercasing, punctuation and digit removal.</a:t>
            </a:r>
          </a:p>
          <a:p>
            <a:pPr algn="l" marL="393382" indent="-196691" lvl="1">
              <a:lnSpc>
                <a:spcPts val="2733"/>
              </a:lnSpc>
              <a:buFont typeface="Arial"/>
              <a:buChar char="•"/>
            </a:pPr>
            <a:r>
              <a:rPr lang="en-US" sz="1822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Sp</a:t>
            </a:r>
            <a:r>
              <a:rPr lang="en-US" sz="1822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elling correction using SymSpe</a:t>
            </a:r>
            <a:r>
              <a:rPr lang="en-US" sz="1822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ll.</a:t>
            </a:r>
          </a:p>
          <a:p>
            <a:pPr algn="l" marL="393382" indent="-196691" lvl="1">
              <a:lnSpc>
                <a:spcPts val="2733"/>
              </a:lnSpc>
              <a:buFont typeface="Arial"/>
              <a:buChar char="•"/>
            </a:pPr>
            <a:r>
              <a:rPr lang="en-US" sz="1822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Remov</a:t>
            </a:r>
            <a:r>
              <a:rPr lang="en-US" sz="1822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al of stopwords via NLTK.</a:t>
            </a:r>
          </a:p>
          <a:p>
            <a:pPr algn="l" marL="393382" indent="-196691" lvl="1">
              <a:lnSpc>
                <a:spcPts val="2733"/>
              </a:lnSpc>
              <a:buFont typeface="Arial"/>
              <a:buChar char="•"/>
            </a:pPr>
            <a:r>
              <a:rPr lang="en-US" sz="1822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Final result stored in cleaned_text.</a:t>
            </a:r>
          </a:p>
          <a:p>
            <a:pPr algn="l">
              <a:lnSpc>
                <a:spcPts val="2733"/>
              </a:lnSpc>
            </a:pPr>
            <a:r>
              <a:rPr lang="en-US" sz="1822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NLP Techniques:</a:t>
            </a:r>
          </a:p>
          <a:p>
            <a:pPr algn="l" marL="393382" indent="-196691" lvl="1">
              <a:lnSpc>
                <a:spcPts val="2733"/>
              </a:lnSpc>
              <a:buFont typeface="Arial"/>
              <a:buChar char="•"/>
            </a:pPr>
            <a:r>
              <a:rPr lang="en-US" sz="1822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TF-IDF vectorization (up to 500 features, bigrams included).</a:t>
            </a:r>
          </a:p>
          <a:p>
            <a:pPr algn="l" marL="393382" indent="-196691" lvl="1">
              <a:lnSpc>
                <a:spcPts val="2733"/>
              </a:lnSpc>
              <a:buFont typeface="Arial"/>
              <a:buChar char="•"/>
            </a:pPr>
            <a:r>
              <a:rPr lang="en-US" sz="1822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Optional input to BERT tokenizer (bert-base-multilingual-cased) for      deep models.</a:t>
            </a:r>
          </a:p>
          <a:p>
            <a:pPr algn="l" marL="393382" indent="-196691" lvl="1">
              <a:lnSpc>
                <a:spcPts val="2733"/>
              </a:lnSpc>
              <a:buFont typeface="Arial"/>
              <a:buChar char="•"/>
            </a:pPr>
            <a:r>
              <a:rPr lang="en-US" sz="1822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Final text representations used for classical models or combined with vitals.</a:t>
            </a:r>
          </a:p>
          <a:p>
            <a:pPr algn="l">
              <a:lnSpc>
                <a:spcPts val="2733"/>
              </a:lnSpc>
            </a:pPr>
            <a:r>
              <a:rPr lang="en-US" sz="1822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Physiological Data:</a:t>
            </a:r>
          </a:p>
          <a:p>
            <a:pPr algn="l" marL="393382" indent="-196691" lvl="1">
              <a:lnSpc>
                <a:spcPts val="2733"/>
              </a:lnSpc>
              <a:buFont typeface="Arial"/>
              <a:buChar char="•"/>
            </a:pPr>
            <a:r>
              <a:rPr lang="en-US" sz="1822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Extracted vital signs from raw text (HR, RR, Temp, BP_SYS, BP_DIA) using regular expressions.</a:t>
            </a:r>
          </a:p>
          <a:p>
            <a:pPr algn="l" marL="393382" indent="-196691" lvl="1">
              <a:lnSpc>
                <a:spcPts val="2733"/>
              </a:lnSpc>
              <a:buFont typeface="Arial"/>
              <a:buChar char="•"/>
            </a:pPr>
            <a:r>
              <a:rPr lang="en-US" sz="1822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Computed day-to-day differences (*_diff columns).</a:t>
            </a:r>
          </a:p>
          <a:p>
            <a:pPr algn="l" marL="393382" indent="-196691" lvl="1">
              <a:lnSpc>
                <a:spcPts val="2733"/>
              </a:lnSpc>
              <a:buFont typeface="Arial"/>
              <a:buChar char="•"/>
            </a:pPr>
            <a:r>
              <a:rPr lang="en-US" sz="1822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Missing values imputed using SimpleImputer (mean strategy).</a:t>
            </a:r>
          </a:p>
          <a:p>
            <a:pPr algn="l" marL="393382" indent="-196691" lvl="1">
              <a:lnSpc>
                <a:spcPts val="2733"/>
              </a:lnSpc>
              <a:buFont typeface="Arial"/>
              <a:buChar char="•"/>
            </a:pPr>
            <a:r>
              <a:rPr lang="en-US" sz="1822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Standardized via StandardScaler before modeling.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06813" y="1419755"/>
            <a:ext cx="8451182" cy="4010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33"/>
              </a:lnSpc>
              <a:spcBef>
                <a:spcPct val="0"/>
              </a:spcBef>
            </a:pPr>
            <a:r>
              <a:rPr lang="en-US" b="true" sz="2222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Preproc</a:t>
            </a:r>
            <a:r>
              <a:rPr lang="en-US" b="true" sz="2222" strike="noStrike" u="non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essing of Text and Physiological Data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735901" y="2345347"/>
            <a:ext cx="6231905" cy="24056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83"/>
              </a:lnSpc>
            </a:pPr>
            <a:r>
              <a:rPr lang="en-US" sz="1922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Outcome:</a:t>
            </a:r>
          </a:p>
          <a:p>
            <a:pPr algn="l" marL="393382" indent="-196691" lvl="1">
              <a:lnSpc>
                <a:spcPts val="2733"/>
              </a:lnSpc>
              <a:buFont typeface="Arial"/>
              <a:buChar char="•"/>
            </a:pPr>
            <a:r>
              <a:rPr lang="en-US" sz="1822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Each patient is represented by a </a:t>
            </a:r>
            <a:r>
              <a:rPr lang="en-US" sz="1822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single feature vector, combining objective (vitals) and subjective (text) information.</a:t>
            </a:r>
          </a:p>
          <a:p>
            <a:pPr algn="l" marL="393382" indent="-196691" lvl="1">
              <a:lnSpc>
                <a:spcPts val="2733"/>
              </a:lnSpc>
              <a:spcBef>
                <a:spcPct val="0"/>
              </a:spcBef>
              <a:buFont typeface="Arial"/>
              <a:buChar char="•"/>
            </a:pPr>
            <a:r>
              <a:rPr lang="en-US" sz="1822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Enab</a:t>
            </a:r>
            <a:r>
              <a:rPr lang="en-US" sz="1822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les robust multi-class classification into health status change (targ</a:t>
            </a:r>
            <a:r>
              <a:rPr lang="en-US" sz="1822" strike="noStrike" u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et </a:t>
            </a:r>
            <a:r>
              <a:rPr lang="en-US" sz="1822" strike="noStrike" u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=</a:t>
            </a:r>
            <a:r>
              <a:rPr lang="en-US" sz="1822" strike="noStrike" u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n</a:t>
            </a:r>
            <a:r>
              <a:rPr lang="en-US" sz="1822" strike="noStrike" u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</a:t>
            </a:r>
            <a:r>
              <a:rPr lang="en-US" sz="1822" strike="noStrike" u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cha</a:t>
            </a:r>
            <a:r>
              <a:rPr lang="en-US" sz="1822" strike="noStrike" u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ng</a:t>
            </a:r>
            <a:r>
              <a:rPr lang="en-US" sz="1822" strike="noStrike" u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 </a:t>
            </a:r>
            <a:r>
              <a:rPr lang="en-US" sz="1822" strike="noStrike" u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/</a:t>
            </a:r>
            <a:r>
              <a:rPr lang="en-US" sz="1822" strike="noStrike" u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im</a:t>
            </a:r>
            <a:r>
              <a:rPr lang="en-US" sz="1822" strike="noStrike" u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</a:t>
            </a:r>
            <a:r>
              <a:rPr lang="en-US" sz="1822" strike="noStrike" u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r</a:t>
            </a:r>
            <a:r>
              <a:rPr lang="en-US" sz="1822" strike="noStrike" u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ov</a:t>
            </a:r>
            <a:r>
              <a:rPr lang="en-US" sz="1822" strike="noStrike" u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ement</a:t>
            </a:r>
            <a:r>
              <a:rPr lang="en-US" sz="1822" strike="noStrike" u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/</a:t>
            </a:r>
            <a:r>
              <a:rPr lang="en-US" sz="1822" strike="noStrike" u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d</a:t>
            </a:r>
            <a:r>
              <a:rPr lang="en-US" sz="1822" strike="noStrike" u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</a:t>
            </a:r>
            <a:r>
              <a:rPr lang="en-US" sz="1822" strike="noStrike" u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ter</a:t>
            </a:r>
            <a:r>
              <a:rPr lang="en-US" sz="1822" strike="noStrike" u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</a:t>
            </a:r>
            <a:r>
              <a:rPr lang="en-US" sz="1822" strike="noStrike" u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</a:t>
            </a:r>
            <a:r>
              <a:rPr lang="en-US" sz="1822" strike="noStrike" u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r</a:t>
            </a:r>
            <a:r>
              <a:rPr lang="en-US" sz="1822" strike="noStrike" u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</a:t>
            </a:r>
            <a:r>
              <a:rPr lang="en-US" sz="1822" strike="noStrike" u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</a:t>
            </a:r>
            <a:r>
              <a:rPr lang="en-US" sz="1822" strike="noStrike" u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io</a:t>
            </a:r>
            <a:r>
              <a:rPr lang="en-US" sz="1822" strike="noStrike" u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n).</a:t>
            </a:r>
          </a:p>
        </p:txBody>
      </p:sp>
      <p:sp>
        <p:nvSpPr>
          <p:cNvPr name="Freeform 16" id="16"/>
          <p:cNvSpPr/>
          <p:nvPr/>
        </p:nvSpPr>
        <p:spPr>
          <a:xfrm flipH="true" flipV="false" rot="0">
            <a:off x="13370383" y="5662100"/>
            <a:ext cx="4693164" cy="4624900"/>
          </a:xfrm>
          <a:custGeom>
            <a:avLst/>
            <a:gdLst/>
            <a:ahLst/>
            <a:cxnLst/>
            <a:rect r="r" b="b" t="t" l="l"/>
            <a:pathLst>
              <a:path h="4624900" w="4693164">
                <a:moveTo>
                  <a:pt x="4693164" y="0"/>
                </a:moveTo>
                <a:lnTo>
                  <a:pt x="0" y="0"/>
                </a:lnTo>
                <a:lnTo>
                  <a:pt x="0" y="4624900"/>
                </a:lnTo>
                <a:lnTo>
                  <a:pt x="4693164" y="4624900"/>
                </a:lnTo>
                <a:lnTo>
                  <a:pt x="4693164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wipe dir="l"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3333" r="0" b="-433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61657" y="1855495"/>
            <a:ext cx="16756442" cy="1924094"/>
            <a:chOff x="0" y="0"/>
            <a:chExt cx="4413219" cy="50675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413219" cy="506757"/>
            </a:xfrm>
            <a:custGeom>
              <a:avLst/>
              <a:gdLst/>
              <a:ahLst/>
              <a:cxnLst/>
              <a:rect r="r" b="b" t="t" l="l"/>
              <a:pathLst>
                <a:path h="506757" w="4413219">
                  <a:moveTo>
                    <a:pt x="6006" y="0"/>
                  </a:moveTo>
                  <a:lnTo>
                    <a:pt x="4407213" y="0"/>
                  </a:lnTo>
                  <a:cubicBezTo>
                    <a:pt x="4408806" y="0"/>
                    <a:pt x="4410334" y="633"/>
                    <a:pt x="4411460" y="1759"/>
                  </a:cubicBezTo>
                  <a:cubicBezTo>
                    <a:pt x="4412586" y="2886"/>
                    <a:pt x="4413219" y="4413"/>
                    <a:pt x="4413219" y="6006"/>
                  </a:cubicBezTo>
                  <a:lnTo>
                    <a:pt x="4413219" y="500751"/>
                  </a:lnTo>
                  <a:cubicBezTo>
                    <a:pt x="4413219" y="502344"/>
                    <a:pt x="4412586" y="503872"/>
                    <a:pt x="4411460" y="504998"/>
                  </a:cubicBezTo>
                  <a:cubicBezTo>
                    <a:pt x="4410334" y="506124"/>
                    <a:pt x="4408806" y="506757"/>
                    <a:pt x="4407213" y="506757"/>
                  </a:cubicBezTo>
                  <a:lnTo>
                    <a:pt x="6006" y="506757"/>
                  </a:lnTo>
                  <a:cubicBezTo>
                    <a:pt x="4413" y="506757"/>
                    <a:pt x="2886" y="506124"/>
                    <a:pt x="1759" y="504998"/>
                  </a:cubicBezTo>
                  <a:cubicBezTo>
                    <a:pt x="633" y="503872"/>
                    <a:pt x="0" y="502344"/>
                    <a:pt x="0" y="500751"/>
                  </a:cubicBezTo>
                  <a:lnTo>
                    <a:pt x="0" y="6006"/>
                  </a:lnTo>
                  <a:cubicBezTo>
                    <a:pt x="0" y="4413"/>
                    <a:pt x="633" y="2886"/>
                    <a:pt x="1759" y="1759"/>
                  </a:cubicBezTo>
                  <a:cubicBezTo>
                    <a:pt x="2886" y="633"/>
                    <a:pt x="4413" y="0"/>
                    <a:pt x="6006" y="0"/>
                  </a:cubicBezTo>
                  <a:close/>
                </a:path>
              </a:pathLst>
            </a:custGeom>
            <a:solidFill>
              <a:srgbClr val="80C5B7">
                <a:alpha val="48627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38100"/>
              <a:ext cx="4413219" cy="4686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31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861657" y="1199660"/>
            <a:ext cx="16756442" cy="545987"/>
            <a:chOff x="0" y="0"/>
            <a:chExt cx="4413219" cy="14379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413219" cy="143799"/>
            </a:xfrm>
            <a:custGeom>
              <a:avLst/>
              <a:gdLst/>
              <a:ahLst/>
              <a:cxnLst/>
              <a:rect r="r" b="b" t="t" l="l"/>
              <a:pathLst>
                <a:path h="143799" w="4413219">
                  <a:moveTo>
                    <a:pt x="6006" y="0"/>
                  </a:moveTo>
                  <a:lnTo>
                    <a:pt x="4407213" y="0"/>
                  </a:lnTo>
                  <a:cubicBezTo>
                    <a:pt x="4408806" y="0"/>
                    <a:pt x="4410334" y="633"/>
                    <a:pt x="4411460" y="1759"/>
                  </a:cubicBezTo>
                  <a:cubicBezTo>
                    <a:pt x="4412586" y="2886"/>
                    <a:pt x="4413219" y="4413"/>
                    <a:pt x="4413219" y="6006"/>
                  </a:cubicBezTo>
                  <a:lnTo>
                    <a:pt x="4413219" y="137793"/>
                  </a:lnTo>
                  <a:cubicBezTo>
                    <a:pt x="4413219" y="139386"/>
                    <a:pt x="4412586" y="140913"/>
                    <a:pt x="4411460" y="142040"/>
                  </a:cubicBezTo>
                  <a:cubicBezTo>
                    <a:pt x="4410334" y="143166"/>
                    <a:pt x="4408806" y="143799"/>
                    <a:pt x="4407213" y="143799"/>
                  </a:cubicBezTo>
                  <a:lnTo>
                    <a:pt x="6006" y="143799"/>
                  </a:lnTo>
                  <a:cubicBezTo>
                    <a:pt x="4413" y="143799"/>
                    <a:pt x="2886" y="143166"/>
                    <a:pt x="1759" y="142040"/>
                  </a:cubicBezTo>
                  <a:cubicBezTo>
                    <a:pt x="633" y="140913"/>
                    <a:pt x="0" y="139386"/>
                    <a:pt x="0" y="137793"/>
                  </a:cubicBezTo>
                  <a:lnTo>
                    <a:pt x="0" y="6006"/>
                  </a:lnTo>
                  <a:cubicBezTo>
                    <a:pt x="0" y="4413"/>
                    <a:pt x="633" y="2886"/>
                    <a:pt x="1759" y="1759"/>
                  </a:cubicBezTo>
                  <a:cubicBezTo>
                    <a:pt x="2886" y="633"/>
                    <a:pt x="4413" y="0"/>
                    <a:pt x="6006" y="0"/>
                  </a:cubicBezTo>
                  <a:close/>
                </a:path>
              </a:pathLst>
            </a:custGeom>
            <a:solidFill>
              <a:srgbClr val="80C5B7">
                <a:alpha val="48627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38100"/>
              <a:ext cx="4413219" cy="1056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31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9288860" y="5621811"/>
            <a:ext cx="8329239" cy="3369789"/>
            <a:chOff x="0" y="0"/>
            <a:chExt cx="2124854" cy="85966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124854" cy="859660"/>
            </a:xfrm>
            <a:custGeom>
              <a:avLst/>
              <a:gdLst/>
              <a:ahLst/>
              <a:cxnLst/>
              <a:rect r="r" b="b" t="t" l="l"/>
              <a:pathLst>
                <a:path h="859660" w="2124854">
                  <a:moveTo>
                    <a:pt x="12083" y="0"/>
                  </a:moveTo>
                  <a:lnTo>
                    <a:pt x="2112770" y="0"/>
                  </a:lnTo>
                  <a:cubicBezTo>
                    <a:pt x="2119444" y="0"/>
                    <a:pt x="2124854" y="5410"/>
                    <a:pt x="2124854" y="12083"/>
                  </a:cubicBezTo>
                  <a:lnTo>
                    <a:pt x="2124854" y="847576"/>
                  </a:lnTo>
                  <a:cubicBezTo>
                    <a:pt x="2124854" y="854250"/>
                    <a:pt x="2119444" y="859660"/>
                    <a:pt x="2112770" y="859660"/>
                  </a:cubicBezTo>
                  <a:lnTo>
                    <a:pt x="12083" y="859660"/>
                  </a:lnTo>
                  <a:cubicBezTo>
                    <a:pt x="8879" y="859660"/>
                    <a:pt x="5805" y="858386"/>
                    <a:pt x="3539" y="856120"/>
                  </a:cubicBezTo>
                  <a:cubicBezTo>
                    <a:pt x="1273" y="853854"/>
                    <a:pt x="0" y="850781"/>
                    <a:pt x="0" y="847576"/>
                  </a:cubicBezTo>
                  <a:lnTo>
                    <a:pt x="0" y="12083"/>
                  </a:lnTo>
                  <a:cubicBezTo>
                    <a:pt x="0" y="5410"/>
                    <a:pt x="5410" y="0"/>
                    <a:pt x="12083" y="0"/>
                  </a:cubicBezTo>
                  <a:close/>
                </a:path>
              </a:pathLst>
            </a:custGeom>
            <a:solidFill>
              <a:srgbClr val="80C5B7">
                <a:alpha val="48627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38100"/>
              <a:ext cx="2124854" cy="8215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31"/>
                </a:lnSpc>
              </a:pPr>
            </a:p>
          </p:txBody>
        </p:sp>
      </p:grpSp>
      <p:graphicFrame>
        <p:nvGraphicFramePr>
          <p:cNvPr name="Table 12" id="12"/>
          <p:cNvGraphicFramePr>
            <a:graphicFrameLocks noGrp="true"/>
          </p:cNvGraphicFramePr>
          <p:nvPr/>
        </p:nvGraphicFramePr>
        <p:xfrm>
          <a:off x="861657" y="3884364"/>
          <a:ext cx="7995008" cy="6326880"/>
        </p:xfrm>
        <a:graphic>
          <a:graphicData uri="http://schemas.openxmlformats.org/drawingml/2006/table">
            <a:tbl>
              <a:tblPr/>
              <a:tblGrid>
                <a:gridCol w="5262032"/>
                <a:gridCol w="2732976"/>
              </a:tblGrid>
              <a:tr h="785782">
                <a:tc gridSpan="2"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true">
                          <a:solidFill>
                            <a:srgbClr val="15130D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Selected Models: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C5B7"/>
                    </a:solidFill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true">
                          <a:solidFill>
                            <a:srgbClr val="15130D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Selected Models: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C5B7"/>
                    </a:solidFill>
                  </a:tcPr>
                </a:tc>
              </a:tr>
              <a:tr h="1102011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Basic, easy to interpret, also used in the combined (fusion) model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 b="true">
                          <a:solidFill>
                            <a:srgbClr val="000000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Logistic Regression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02011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Powerful model for tabular data; tested on vitals alone and on text+vitals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 b="true">
                          <a:solidFill>
                            <a:srgbClr val="000000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XGBoost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02011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Fast alternative to XGBoost; also tested in the combined model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 b="true">
                          <a:solidFill>
                            <a:srgbClr val="000000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LightGBM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02011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Text tokenized using bert-base-multilingual-cased for future integration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 b="true">
                          <a:solidFill>
                            <a:srgbClr val="000000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BERT (Tokenization)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33053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TF-IDF on text + vitals → Logistic Regression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 b="true">
                          <a:solidFill>
                            <a:srgbClr val="000000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Fusion Pipeline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13" id="13"/>
          <p:cNvSpPr txBox="true"/>
          <p:nvPr/>
        </p:nvSpPr>
        <p:spPr>
          <a:xfrm rot="0">
            <a:off x="861657" y="102818"/>
            <a:ext cx="7369653" cy="9920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35"/>
              </a:lnSpc>
            </a:pPr>
            <a:r>
              <a:rPr lang="en-US" sz="6075" b="true">
                <a:solidFill>
                  <a:srgbClr val="000000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Modeling &amp;</a:t>
            </a:r>
            <a:r>
              <a:rPr lang="en-US" sz="6075" b="true">
                <a:solidFill>
                  <a:srgbClr val="000000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 Pipeline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67903" y="1898794"/>
            <a:ext cx="14211416" cy="17367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33"/>
              </a:lnSpc>
            </a:pPr>
            <a:r>
              <a:rPr lang="en-US" sz="2022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Proc</a:t>
            </a:r>
            <a:r>
              <a:rPr lang="en-US" sz="2022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essing Pipeline:</a:t>
            </a:r>
          </a:p>
          <a:p>
            <a:pPr algn="l">
              <a:lnSpc>
                <a:spcPts val="2733"/>
              </a:lnSpc>
            </a:pPr>
            <a:r>
              <a:rPr lang="en-US" sz="1822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Text data was combined with physiological measurements using a scikit-learn pipeline:</a:t>
            </a:r>
          </a:p>
          <a:p>
            <a:pPr algn="l" marL="393382" indent="-196691" lvl="1">
              <a:lnSpc>
                <a:spcPts val="2733"/>
              </a:lnSpc>
              <a:buFont typeface="Arial"/>
              <a:buChar char="•"/>
            </a:pPr>
            <a:r>
              <a:rPr lang="en-US" sz="1822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TF-IDF applied to combined_text</a:t>
            </a:r>
          </a:p>
          <a:p>
            <a:pPr algn="l" marL="393382" indent="-196691" lvl="1">
              <a:lnSpc>
                <a:spcPts val="2733"/>
              </a:lnSpc>
              <a:buFont typeface="Arial"/>
              <a:buChar char="•"/>
            </a:pPr>
            <a:r>
              <a:rPr lang="en-US" sz="1822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SimpleImputer and StandardScaler used for vit</a:t>
            </a:r>
            <a:r>
              <a:rPr lang="en-US" sz="1822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als (HR_diff, RR_diff, Temp_diff, BP_SYS_diff, BP_DIA_diff)</a:t>
            </a:r>
          </a:p>
          <a:p>
            <a:pPr algn="l" marL="393382" indent="-196691" lvl="1">
              <a:lnSpc>
                <a:spcPts val="2733"/>
              </a:lnSpc>
              <a:buFont typeface="Arial"/>
              <a:buChar char="•"/>
            </a:pPr>
            <a:r>
              <a:rPr lang="en-US" sz="1822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Spelling</a:t>
            </a:r>
            <a:r>
              <a:rPr lang="en-US" sz="1822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correction and stopword re</a:t>
            </a:r>
            <a:r>
              <a:rPr lang="en-US" sz="1822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moval w</a:t>
            </a:r>
            <a:r>
              <a:rPr lang="en-US" sz="1822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ere applied to the text (for certain models)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06813" y="1238792"/>
            <a:ext cx="13810486" cy="4010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33"/>
              </a:lnSpc>
              <a:spcBef>
                <a:spcPct val="0"/>
              </a:spcBef>
            </a:pPr>
            <a:r>
              <a:rPr lang="en-US" b="true" sz="2222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Classify changes in patient condit</a:t>
            </a:r>
            <a:r>
              <a:rPr lang="en-US" b="true" sz="2222" strike="noStrike" u="non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ion based on clinical notes and vital sign deltas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489245" y="5860238"/>
            <a:ext cx="7928468" cy="28216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76"/>
              </a:lnSpc>
              <a:spcBef>
                <a:spcPct val="0"/>
              </a:spcBef>
            </a:pPr>
            <a:r>
              <a:rPr lang="en-US" b="true" sz="1984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Key Not</a:t>
            </a:r>
            <a:r>
              <a:rPr lang="en-US" b="true" sz="1984" strike="noStrike" u="non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es:</a:t>
            </a:r>
          </a:p>
          <a:p>
            <a:pPr algn="l" marL="406129" indent="-203064" lvl="1">
              <a:lnSpc>
                <a:spcPts val="2821"/>
              </a:lnSpc>
              <a:spcBef>
                <a:spcPct val="0"/>
              </a:spcBef>
              <a:buFont typeface="Arial"/>
              <a:buChar char="•"/>
            </a:pPr>
            <a:r>
              <a:rPr lang="en-US" sz="1881" strike="noStrike" u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Data</a:t>
            </a:r>
            <a:r>
              <a:rPr lang="en-US" sz="1881" strike="noStrike" u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81" strike="noStrike" u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wa</a:t>
            </a:r>
            <a:r>
              <a:rPr lang="en-US" sz="1881" strike="noStrike" u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 </a:t>
            </a:r>
            <a:r>
              <a:rPr lang="en-US" sz="1881" strike="noStrike" u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spli</a:t>
            </a:r>
            <a:r>
              <a:rPr lang="en-US" sz="1881" strike="noStrike" u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</a:t>
            </a:r>
            <a:r>
              <a:rPr lang="en-US" sz="1881" strike="noStrike" u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81" strike="noStrike" u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in</a:t>
            </a:r>
            <a:r>
              <a:rPr lang="en-US" sz="1881" strike="noStrike" u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to</a:t>
            </a:r>
            <a:r>
              <a:rPr lang="en-US" sz="1881" strike="noStrike" u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81" strike="noStrike" u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Tr</a:t>
            </a:r>
            <a:r>
              <a:rPr lang="en-US" sz="1881" strike="noStrike" u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</a:t>
            </a:r>
            <a:r>
              <a:rPr lang="en-US" sz="1881" strike="noStrike" u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</a:t>
            </a:r>
            <a:r>
              <a:rPr lang="en-US" sz="1881" strike="noStrike" u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n</a:t>
            </a:r>
            <a:r>
              <a:rPr lang="en-US" sz="1881" strike="noStrike" u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/V</a:t>
            </a:r>
            <a:r>
              <a:rPr lang="en-US" sz="1881" strike="noStrike" u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al</a:t>
            </a:r>
            <a:r>
              <a:rPr lang="en-US" sz="1881" strike="noStrike" u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</a:t>
            </a:r>
            <a:r>
              <a:rPr lang="en-US" sz="1881" strike="noStrike" u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dati</a:t>
            </a:r>
            <a:r>
              <a:rPr lang="en-US" sz="1881" strike="noStrike" u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</a:t>
            </a:r>
            <a:r>
              <a:rPr lang="en-US" sz="1881" strike="noStrike" u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n/</a:t>
            </a:r>
            <a:r>
              <a:rPr lang="en-US" sz="1881" strike="noStrike" u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</a:t>
            </a:r>
            <a:r>
              <a:rPr lang="en-US" sz="1881" strike="noStrike" u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est s</a:t>
            </a:r>
            <a:r>
              <a:rPr lang="en-US" sz="1881" strike="noStrike" u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</a:t>
            </a:r>
            <a:r>
              <a:rPr lang="en-US" sz="1881" strike="noStrike" u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ts </a:t>
            </a:r>
            <a:r>
              <a:rPr lang="en-US" sz="1881" strike="noStrike" u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u</a:t>
            </a:r>
            <a:r>
              <a:rPr lang="en-US" sz="1881" strike="noStrike" u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</a:t>
            </a:r>
            <a:r>
              <a:rPr lang="en-US" sz="1881" strike="noStrike" u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ing S</a:t>
            </a:r>
            <a:r>
              <a:rPr lang="en-US" sz="1881" strike="noStrike" u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tratified </a:t>
            </a:r>
            <a:r>
              <a:rPr lang="en-US" sz="1881" strike="noStrike" u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</a:t>
            </a:r>
            <a:r>
              <a:rPr lang="en-US" sz="1881" strike="noStrike" u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plit to preserve la</a:t>
            </a:r>
            <a:r>
              <a:rPr lang="en-US" sz="1881" strike="noStrike" u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bel distribution</a:t>
            </a:r>
          </a:p>
          <a:p>
            <a:pPr algn="l" marL="406129" indent="-203064" lvl="1">
              <a:lnSpc>
                <a:spcPts val="2821"/>
              </a:lnSpc>
              <a:spcBef>
                <a:spcPct val="0"/>
              </a:spcBef>
              <a:buFont typeface="Arial"/>
              <a:buChar char="•"/>
            </a:pPr>
            <a:r>
              <a:rPr lang="en-US" sz="1881" strike="noStrike" u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5-fold Cro</a:t>
            </a:r>
            <a:r>
              <a:rPr lang="en-US" sz="1881" strike="noStrike" u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ss </a:t>
            </a:r>
            <a:r>
              <a:rPr lang="en-US" sz="1881" strike="noStrike" u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V</a:t>
            </a:r>
            <a:r>
              <a:rPr lang="en-US" sz="1881" strike="noStrike" u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al</a:t>
            </a:r>
            <a:r>
              <a:rPr lang="en-US" sz="1881" strike="noStrike" u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idation was used for perform</a:t>
            </a:r>
            <a:r>
              <a:rPr lang="en-US" sz="1881" strike="noStrike" u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ance</a:t>
            </a:r>
            <a:r>
              <a:rPr lang="en-US" sz="1881" strike="noStrike" u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evaluation</a:t>
            </a:r>
          </a:p>
          <a:p>
            <a:pPr algn="l" marL="406129" indent="-203064" lvl="1">
              <a:lnSpc>
                <a:spcPts val="2821"/>
              </a:lnSpc>
              <a:spcBef>
                <a:spcPct val="0"/>
              </a:spcBef>
              <a:buFont typeface="Arial"/>
              <a:buChar char="•"/>
            </a:pPr>
            <a:r>
              <a:rPr lang="en-US" sz="1881" strike="noStrike" u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 c</a:t>
            </a:r>
            <a:r>
              <a:rPr lang="en-US" sz="1881" strike="noStrike" u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</a:t>
            </a:r>
            <a:r>
              <a:rPr lang="en-US" sz="1881" strike="noStrike" u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mparativ</a:t>
            </a:r>
            <a:r>
              <a:rPr lang="en-US" sz="1881" strike="noStrike" u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</a:t>
            </a:r>
            <a:r>
              <a:rPr lang="en-US" sz="1881" strike="noStrike" u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ana</a:t>
            </a:r>
            <a:r>
              <a:rPr lang="en-US" sz="1881" strike="noStrike" u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l</a:t>
            </a:r>
            <a:r>
              <a:rPr lang="en-US" sz="1881" strike="noStrike" u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ysi</a:t>
            </a:r>
            <a:r>
              <a:rPr lang="en-US" sz="1881" strike="noStrike" u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 w</a:t>
            </a:r>
            <a:r>
              <a:rPr lang="en-US" sz="1881" strike="noStrike" u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as conducted betw</a:t>
            </a:r>
            <a:r>
              <a:rPr lang="en-US" sz="1881" strike="noStrike" u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</a:t>
            </a:r>
            <a:r>
              <a:rPr lang="en-US" sz="1881" strike="noStrike" u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en </a:t>
            </a:r>
            <a:r>
              <a:rPr lang="en-US" sz="1881" strike="noStrike" u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r</a:t>
            </a:r>
            <a:r>
              <a:rPr lang="en-US" sz="1881" strike="noStrike" u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aw t</a:t>
            </a:r>
            <a:r>
              <a:rPr lang="en-US" sz="1881" strike="noStrike" u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</a:t>
            </a:r>
            <a:r>
              <a:rPr lang="en-US" sz="1881" strike="noStrike" u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xt</a:t>
            </a:r>
            <a:r>
              <a:rPr lang="en-US" sz="1881" strike="noStrike" u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81" strike="noStrike" u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and clea</a:t>
            </a:r>
            <a:r>
              <a:rPr lang="en-US" sz="1881" strike="noStrike" u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n</a:t>
            </a:r>
            <a:r>
              <a:rPr lang="en-US" sz="1881" strike="noStrike" u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ed/correc</a:t>
            </a:r>
            <a:r>
              <a:rPr lang="en-US" sz="1881" strike="noStrike" u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te</a:t>
            </a:r>
            <a:r>
              <a:rPr lang="en-US" sz="1881" strike="noStrike" u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 </a:t>
            </a:r>
            <a:r>
              <a:rPr lang="en-US" sz="1881" strike="noStrike" u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</a:t>
            </a:r>
            <a:r>
              <a:rPr lang="en-US" sz="1881" strike="noStrike" u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ext</a:t>
            </a:r>
          </a:p>
          <a:p>
            <a:pPr algn="l" marL="406129" indent="-203064" lvl="1">
              <a:lnSpc>
                <a:spcPts val="2821"/>
              </a:lnSpc>
              <a:spcBef>
                <a:spcPct val="0"/>
              </a:spcBef>
              <a:buFont typeface="Arial"/>
              <a:buChar char="•"/>
            </a:pPr>
            <a:r>
              <a:rPr lang="en-US" sz="1881" strike="noStrike" u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</a:t>
            </a:r>
            <a:r>
              <a:rPr lang="en-US" sz="1881" strike="noStrike" u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</a:t>
            </a:r>
            <a:r>
              <a:rPr lang="en-US" sz="1881" strike="noStrike" u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de</a:t>
            </a:r>
            <a:r>
              <a:rPr lang="en-US" sz="1881" strike="noStrike" u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l</a:t>
            </a:r>
            <a:r>
              <a:rPr lang="en-US" sz="1881" strike="noStrike" u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 were</a:t>
            </a:r>
            <a:r>
              <a:rPr lang="en-US" sz="1881" strike="noStrike" u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kept </a:t>
            </a:r>
            <a:r>
              <a:rPr lang="en-US" sz="1881" strike="noStrike" u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as </a:t>
            </a:r>
            <a:r>
              <a:rPr lang="en-US" sz="1881" strike="noStrike" u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simple </a:t>
            </a:r>
            <a:r>
              <a:rPr lang="en-US" sz="1881" strike="noStrike" u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as p</a:t>
            </a:r>
            <a:r>
              <a:rPr lang="en-US" sz="1881" strike="noStrike" u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</a:t>
            </a:r>
            <a:r>
              <a:rPr lang="en-US" sz="1881" strike="noStrike" u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ssible to ensu</a:t>
            </a:r>
            <a:r>
              <a:rPr lang="en-US" sz="1881" strike="noStrike" u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r</a:t>
            </a:r>
            <a:r>
              <a:rPr lang="en-US" sz="1881" strike="noStrike" u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 clinical</a:t>
            </a:r>
            <a:r>
              <a:rPr lang="en-US" sz="1881" strike="noStrike" u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interpretability</a:t>
            </a:r>
          </a:p>
        </p:txBody>
      </p:sp>
    </p:spTree>
  </p:cSld>
  <p:clrMapOvr>
    <a:masterClrMapping/>
  </p:clrMapOvr>
  <p:transition spd="fast">
    <p:wipe dir="l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DAGpLi1E0Bg</dc:identifier>
  <dcterms:modified xsi:type="dcterms:W3CDTF">2011-08-01T06:04:30Z</dcterms:modified>
  <cp:revision>1</cp:revision>
  <dc:title>Healthcare Medical Presentation final</dc:title>
</cp:coreProperties>
</file>